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7" r:id="rId2"/>
    <p:sldId id="258" r:id="rId3"/>
    <p:sldId id="260" r:id="rId4"/>
    <p:sldId id="261" r:id="rId5"/>
    <p:sldId id="259" r:id="rId6"/>
    <p:sldId id="262" r:id="rId7"/>
    <p:sldId id="263" r:id="rId8"/>
    <p:sldId id="264" r:id="rId9"/>
    <p:sldId id="265"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5475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2316" autoAdjust="0"/>
  </p:normalViewPr>
  <p:slideViewPr>
    <p:cSldViewPr showGuides="1">
      <p:cViewPr varScale="1">
        <p:scale>
          <a:sx n="70" d="100"/>
          <a:sy n="70" d="100"/>
        </p:scale>
        <p:origin x="605" y="3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BD2AC9-368A-4B2F-8A24-F58310CE7F5F}" type="datetimeFigureOut">
              <a:rPr lang="en-US" smtClean="0"/>
              <a:t>10/18/2023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92BF5E-C413-4E76-B5C4-21EEE89C264B}" type="slidenum">
              <a:rPr lang="en-US" smtClean="0"/>
              <a:t>‹#›</a:t>
            </a:fld>
            <a:endParaRPr lang="en-US"/>
          </a:p>
        </p:txBody>
      </p:sp>
    </p:spTree>
    <p:extLst>
      <p:ext uri="{BB962C8B-B14F-4D97-AF65-F5344CB8AC3E}">
        <p14:creationId xmlns:p14="http://schemas.microsoft.com/office/powerpoint/2010/main" val="16953774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photographylife.com/iso-shutter-speed-and-aperture-for-beginners"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photographylife.com/iso-shutter-speed-and-aperture-for-beginner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photographylife.com/iso-shutter-speed-and-aperture-for-beginner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photographylife.com/iso-shutter-speed-and-aperture-for-beginner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photographylife.com/iso-shutter-speed-and-aperture-for-beginner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photographylife.com/iso-shutter-speed-and-aperture-for-beginners"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photographylife.com/iso-shutter-speed-and-aperture-for-beginners"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photographylife.com/iso-shutter-speed-and-aperture-for-beginners" TargetMode="External"/><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D2D0CE"/>
                </a:solidFill>
                <a:effectLst/>
                <a:latin typeface="-apple-system"/>
              </a:rPr>
              <a:t>ISO</a:t>
            </a:r>
            <a:r>
              <a:rPr lang="en-US" b="0" i="0" dirty="0">
                <a:solidFill>
                  <a:srgbClr val="D2D0CE"/>
                </a:solidFill>
                <a:effectLst/>
                <a:latin typeface="-apple-system"/>
              </a:rPr>
              <a:t>: It is a measure of the camera’s sensitivity to light. The lower the ISO number, the less sensitive the camera is to light, while a higher ISO number increases the camera’s sensitivity to light. However, increasing the ISO comes at a cost. </a:t>
            </a:r>
            <a:r>
              <a:rPr lang="en-US" b="0" i="0" dirty="0">
                <a:solidFill>
                  <a:srgbClr val="D2D0CE"/>
                </a:solidFill>
                <a:effectLst/>
                <a:latin typeface="-apple-system"/>
                <a:hlinkClick r:id="rId3"/>
              </a:rPr>
              <a:t>As the ISO rises, so does the visibility of graininess/noise in your images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Aperture</a:t>
            </a:r>
            <a:r>
              <a:rPr lang="en-US" b="0" i="0" dirty="0">
                <a:solidFill>
                  <a:srgbClr val="D2D0CE"/>
                </a:solidFill>
                <a:effectLst/>
                <a:latin typeface="-apple-system"/>
              </a:rPr>
              <a:t>: It is a hole within a lens, through which light travels into the camera body. The larger the hole, the more light passes to the camera sensor. Aperture also controls the depth of field, which is the portion of a scene that appears to be sharp. If the aperture is very small, the depth of field is large, while if the aperture is large, the depth of field is small. </a:t>
            </a:r>
            <a:r>
              <a:rPr lang="en-US" b="0" i="0" dirty="0">
                <a:solidFill>
                  <a:srgbClr val="D2D0CE"/>
                </a:solidFill>
                <a:effectLst/>
                <a:latin typeface="-apple-system"/>
                <a:hlinkClick r:id="rId3"/>
              </a:rPr>
              <a:t>In photography, aperture is typically expressed in “f” numbers (also known as “focal ratio”, since the f-number is the ratio of the diameter of the lens aperture to the length of the lens)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Shutter speed</a:t>
            </a:r>
            <a:r>
              <a:rPr lang="en-US" b="0" i="0" dirty="0">
                <a:solidFill>
                  <a:srgbClr val="D2D0CE"/>
                </a:solidFill>
                <a:effectLst/>
                <a:latin typeface="-apple-system"/>
              </a:rPr>
              <a:t>: It controls how long your camera’s sensor is exposed to light. Shutter speeds are typically measured in fractions of a second. </a:t>
            </a:r>
            <a:r>
              <a:rPr lang="en-US" b="0" i="0" dirty="0">
                <a:solidFill>
                  <a:srgbClr val="D2D0CE"/>
                </a:solidFill>
                <a:effectLst/>
                <a:latin typeface="-apple-system"/>
                <a:hlinkClick r:id="rId3"/>
              </a:rPr>
              <a:t>Slow shutter speeds allow more light into the camera sensor and are used for low-light and night photography, while fast shutter speeds help to freeze motion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endParaRPr lang="en-US" dirty="0"/>
          </a:p>
        </p:txBody>
      </p:sp>
      <p:sp>
        <p:nvSpPr>
          <p:cNvPr id="4" name="Slide Number Placeholder 3"/>
          <p:cNvSpPr>
            <a:spLocks noGrp="1"/>
          </p:cNvSpPr>
          <p:nvPr>
            <p:ph type="sldNum" sz="quarter" idx="5"/>
          </p:nvPr>
        </p:nvSpPr>
        <p:spPr/>
        <p:txBody>
          <a:bodyPr/>
          <a:lstStyle/>
          <a:p>
            <a:fld id="{2E92BF5E-C413-4E76-B5C4-21EEE89C264B}" type="slidenum">
              <a:rPr lang="en-US" smtClean="0"/>
              <a:t>3</a:t>
            </a:fld>
            <a:endParaRPr lang="en-US"/>
          </a:p>
        </p:txBody>
      </p:sp>
    </p:spTree>
    <p:extLst>
      <p:ext uri="{BB962C8B-B14F-4D97-AF65-F5344CB8AC3E}">
        <p14:creationId xmlns:p14="http://schemas.microsoft.com/office/powerpoint/2010/main" val="9351181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D2D0CE"/>
                </a:solidFill>
                <a:effectLst/>
                <a:latin typeface="-apple-system"/>
              </a:rPr>
              <a:t>ISO</a:t>
            </a:r>
            <a:r>
              <a:rPr lang="en-US" b="0" i="0" dirty="0">
                <a:solidFill>
                  <a:srgbClr val="D2D0CE"/>
                </a:solidFill>
                <a:effectLst/>
                <a:latin typeface="-apple-system"/>
              </a:rPr>
              <a:t>: It is a measure of the camera’s sensitivity to light. The lower the ISO number, the less sensitive the camera is to light, while a higher ISO number increases the camera’s sensitivity to light. However, increasing the ISO comes at a cost. </a:t>
            </a:r>
            <a:r>
              <a:rPr lang="en-US" b="0" i="0" dirty="0">
                <a:solidFill>
                  <a:srgbClr val="D2D0CE"/>
                </a:solidFill>
                <a:effectLst/>
                <a:latin typeface="-apple-system"/>
                <a:hlinkClick r:id="rId3"/>
              </a:rPr>
              <a:t>As the ISO rises, so does the visibility of graininess/noise in your images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Aperture</a:t>
            </a:r>
            <a:r>
              <a:rPr lang="en-US" b="0" i="0" dirty="0">
                <a:solidFill>
                  <a:srgbClr val="D2D0CE"/>
                </a:solidFill>
                <a:effectLst/>
                <a:latin typeface="-apple-system"/>
              </a:rPr>
              <a:t>: It is a hole within a lens, through which light travels into the camera body. The larger the hole, the more light passes to the camera sensor. Aperture also controls the depth of field, which is the portion of a scene that appears to be sharp. If the aperture is very small, the depth of field is large, while if the aperture is large, the depth of field is small. </a:t>
            </a:r>
            <a:r>
              <a:rPr lang="en-US" b="0" i="0" dirty="0">
                <a:solidFill>
                  <a:srgbClr val="D2D0CE"/>
                </a:solidFill>
                <a:effectLst/>
                <a:latin typeface="-apple-system"/>
                <a:hlinkClick r:id="rId3"/>
              </a:rPr>
              <a:t>In photography, aperture is typically expressed in “f” numbers (also known as “focal ratio”, since the f-number is the ratio of the diameter of the lens aperture to the length of the lens)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Shutter speed</a:t>
            </a:r>
            <a:r>
              <a:rPr lang="en-US" b="0" i="0" dirty="0">
                <a:solidFill>
                  <a:srgbClr val="D2D0CE"/>
                </a:solidFill>
                <a:effectLst/>
                <a:latin typeface="-apple-system"/>
              </a:rPr>
              <a:t>: It controls how long your camera’s sensor is exposed to light. Shutter speeds are typically measured in fractions of a second. </a:t>
            </a:r>
            <a:r>
              <a:rPr lang="en-US" b="0" i="0" dirty="0">
                <a:solidFill>
                  <a:srgbClr val="D2D0CE"/>
                </a:solidFill>
                <a:effectLst/>
                <a:latin typeface="-apple-system"/>
                <a:hlinkClick r:id="rId3"/>
              </a:rPr>
              <a:t>Slow shutter speeds allow more light into the camera sensor and are used for low-light and night photography, while fast shutter speeds help to freeze motion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endParaRPr lang="en-US" dirty="0"/>
          </a:p>
          <a:p>
            <a:endParaRPr lang="en-US" dirty="0"/>
          </a:p>
        </p:txBody>
      </p:sp>
      <p:sp>
        <p:nvSpPr>
          <p:cNvPr id="4" name="Slide Number Placeholder 3"/>
          <p:cNvSpPr>
            <a:spLocks noGrp="1"/>
          </p:cNvSpPr>
          <p:nvPr>
            <p:ph type="sldNum" sz="quarter" idx="5"/>
          </p:nvPr>
        </p:nvSpPr>
        <p:spPr/>
        <p:txBody>
          <a:bodyPr/>
          <a:lstStyle/>
          <a:p>
            <a:fld id="{2E92BF5E-C413-4E76-B5C4-21EEE89C264B}" type="slidenum">
              <a:rPr lang="en-US" smtClean="0"/>
              <a:t>4</a:t>
            </a:fld>
            <a:endParaRPr lang="en-US"/>
          </a:p>
        </p:txBody>
      </p:sp>
    </p:spTree>
    <p:extLst>
      <p:ext uri="{BB962C8B-B14F-4D97-AF65-F5344CB8AC3E}">
        <p14:creationId xmlns:p14="http://schemas.microsoft.com/office/powerpoint/2010/main" val="10036143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D2D0CE"/>
                </a:solidFill>
                <a:effectLst/>
                <a:latin typeface="-apple-system"/>
              </a:rPr>
              <a:t>ISO</a:t>
            </a:r>
            <a:r>
              <a:rPr lang="en-US" b="0" i="0" dirty="0">
                <a:solidFill>
                  <a:srgbClr val="D2D0CE"/>
                </a:solidFill>
                <a:effectLst/>
                <a:latin typeface="-apple-system"/>
              </a:rPr>
              <a:t>: It is a measure of the camera’s sensitivity to light. The lower the ISO number, the less sensitive the camera is to light, while a higher ISO number increases the camera’s sensitivity to light. However, increasing the ISO comes at a cost. </a:t>
            </a:r>
            <a:r>
              <a:rPr lang="en-US" b="0" i="0" dirty="0">
                <a:solidFill>
                  <a:srgbClr val="D2D0CE"/>
                </a:solidFill>
                <a:effectLst/>
                <a:latin typeface="-apple-system"/>
                <a:hlinkClick r:id="rId3"/>
              </a:rPr>
              <a:t>As the ISO rises, so does the visibility of graininess/noise in your images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Aperture</a:t>
            </a:r>
            <a:r>
              <a:rPr lang="en-US" b="0" i="0" dirty="0">
                <a:solidFill>
                  <a:srgbClr val="D2D0CE"/>
                </a:solidFill>
                <a:effectLst/>
                <a:latin typeface="-apple-system"/>
              </a:rPr>
              <a:t>: It is a hole within a lens, through which light travels into the camera body. The larger the hole, the more light passes to the camera sensor. Aperture also controls the depth of field, which is the portion of a scene that appears to be sharp. If the aperture is very small, the depth of field is large, while if the aperture is large, the depth of field is small. </a:t>
            </a:r>
            <a:r>
              <a:rPr lang="en-US" b="0" i="0" dirty="0">
                <a:solidFill>
                  <a:srgbClr val="D2D0CE"/>
                </a:solidFill>
                <a:effectLst/>
                <a:latin typeface="-apple-system"/>
                <a:hlinkClick r:id="rId3"/>
              </a:rPr>
              <a:t>In photography, aperture is typically expressed in “f” numbers (also known as “focal ratio”, since the f-number is the ratio of the diameter of the lens aperture to the length of the lens)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Shutter speed</a:t>
            </a:r>
            <a:r>
              <a:rPr lang="en-US" b="0" i="0" dirty="0">
                <a:solidFill>
                  <a:srgbClr val="D2D0CE"/>
                </a:solidFill>
                <a:effectLst/>
                <a:latin typeface="-apple-system"/>
              </a:rPr>
              <a:t>: It controls how long your camera’s sensor is exposed to light. Shutter speeds are typically measured in fractions of a second. </a:t>
            </a:r>
            <a:r>
              <a:rPr lang="en-US" b="0" i="0" dirty="0">
                <a:solidFill>
                  <a:srgbClr val="D2D0CE"/>
                </a:solidFill>
                <a:effectLst/>
                <a:latin typeface="-apple-system"/>
                <a:hlinkClick r:id="rId3"/>
              </a:rPr>
              <a:t>Slow shutter speeds allow more light into the camera sensor and are used for low-light and night photography, while fast shutter speeds help to freeze motion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endParaRPr lang="en-US" dirty="0"/>
          </a:p>
          <a:p>
            <a:endParaRPr lang="en-US" dirty="0"/>
          </a:p>
        </p:txBody>
      </p:sp>
      <p:sp>
        <p:nvSpPr>
          <p:cNvPr id="4" name="Slide Number Placeholder 3"/>
          <p:cNvSpPr>
            <a:spLocks noGrp="1"/>
          </p:cNvSpPr>
          <p:nvPr>
            <p:ph type="sldNum" sz="quarter" idx="5"/>
          </p:nvPr>
        </p:nvSpPr>
        <p:spPr/>
        <p:txBody>
          <a:bodyPr/>
          <a:lstStyle/>
          <a:p>
            <a:fld id="{2E92BF5E-C413-4E76-B5C4-21EEE89C264B}" type="slidenum">
              <a:rPr lang="en-US" smtClean="0"/>
              <a:t>5</a:t>
            </a:fld>
            <a:endParaRPr lang="en-US"/>
          </a:p>
        </p:txBody>
      </p:sp>
    </p:spTree>
    <p:extLst>
      <p:ext uri="{BB962C8B-B14F-4D97-AF65-F5344CB8AC3E}">
        <p14:creationId xmlns:p14="http://schemas.microsoft.com/office/powerpoint/2010/main" val="27282209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D2D0CE"/>
                </a:solidFill>
                <a:effectLst/>
                <a:latin typeface="-apple-system"/>
              </a:rPr>
              <a:t>ISO</a:t>
            </a:r>
            <a:r>
              <a:rPr lang="en-US" b="0" i="0" dirty="0">
                <a:solidFill>
                  <a:srgbClr val="D2D0CE"/>
                </a:solidFill>
                <a:effectLst/>
                <a:latin typeface="-apple-system"/>
              </a:rPr>
              <a:t>: It is a measure of the camera’s sensitivity to light. The lower the ISO number, the less sensitive the camera is to light, while a higher ISO number increases the camera’s sensitivity to light. However, increasing the ISO comes at a cost. </a:t>
            </a:r>
            <a:r>
              <a:rPr lang="en-US" b="0" i="0" dirty="0">
                <a:solidFill>
                  <a:srgbClr val="D2D0CE"/>
                </a:solidFill>
                <a:effectLst/>
                <a:latin typeface="-apple-system"/>
                <a:hlinkClick r:id="rId3"/>
              </a:rPr>
              <a:t>As the ISO rises, so does the visibility of graininess/noise in your images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Aperture</a:t>
            </a:r>
            <a:r>
              <a:rPr lang="en-US" b="0" i="0" dirty="0">
                <a:solidFill>
                  <a:srgbClr val="D2D0CE"/>
                </a:solidFill>
                <a:effectLst/>
                <a:latin typeface="-apple-system"/>
              </a:rPr>
              <a:t>: It is a hole within a lens, through which light travels into the camera body. The larger the hole, the more light passes to the camera sensor. Aperture also controls the depth of field, which is the portion of a scene that appears to be sharp. If the aperture is very small, the depth of field is large, while if the aperture is large, the depth of field is small. </a:t>
            </a:r>
            <a:r>
              <a:rPr lang="en-US" b="0" i="0" dirty="0">
                <a:solidFill>
                  <a:srgbClr val="D2D0CE"/>
                </a:solidFill>
                <a:effectLst/>
                <a:latin typeface="-apple-system"/>
                <a:hlinkClick r:id="rId3"/>
              </a:rPr>
              <a:t>In photography, aperture is typically expressed in “f” numbers (also known as “focal ratio”, since the f-number is the ratio of the diameter of the lens aperture to the length of the lens)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Shutter speed</a:t>
            </a:r>
            <a:r>
              <a:rPr lang="en-US" b="0" i="0" dirty="0">
                <a:solidFill>
                  <a:srgbClr val="D2D0CE"/>
                </a:solidFill>
                <a:effectLst/>
                <a:latin typeface="-apple-system"/>
              </a:rPr>
              <a:t>: It controls how long your camera’s sensor is exposed to light. Shutter speeds are typically measured in fractions of a second. </a:t>
            </a:r>
            <a:r>
              <a:rPr lang="en-US" b="0" i="0" dirty="0">
                <a:solidFill>
                  <a:srgbClr val="D2D0CE"/>
                </a:solidFill>
                <a:effectLst/>
                <a:latin typeface="-apple-system"/>
                <a:hlinkClick r:id="rId3"/>
              </a:rPr>
              <a:t>Slow shutter speeds allow more light into the camera sensor and are used for low-light and night photography, while fast shutter speeds help to freeze motion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endParaRPr lang="en-US" dirty="0"/>
          </a:p>
          <a:p>
            <a:endParaRPr lang="en-US" dirty="0"/>
          </a:p>
        </p:txBody>
      </p:sp>
      <p:sp>
        <p:nvSpPr>
          <p:cNvPr id="4" name="Slide Number Placeholder 3"/>
          <p:cNvSpPr>
            <a:spLocks noGrp="1"/>
          </p:cNvSpPr>
          <p:nvPr>
            <p:ph type="sldNum" sz="quarter" idx="5"/>
          </p:nvPr>
        </p:nvSpPr>
        <p:spPr/>
        <p:txBody>
          <a:bodyPr/>
          <a:lstStyle/>
          <a:p>
            <a:fld id="{2E92BF5E-C413-4E76-B5C4-21EEE89C264B}" type="slidenum">
              <a:rPr lang="en-US" smtClean="0"/>
              <a:t>6</a:t>
            </a:fld>
            <a:endParaRPr lang="en-US"/>
          </a:p>
        </p:txBody>
      </p:sp>
    </p:spTree>
    <p:extLst>
      <p:ext uri="{BB962C8B-B14F-4D97-AF65-F5344CB8AC3E}">
        <p14:creationId xmlns:p14="http://schemas.microsoft.com/office/powerpoint/2010/main" val="22654397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D2D0CE"/>
                </a:solidFill>
                <a:effectLst/>
                <a:latin typeface="-apple-system"/>
              </a:rPr>
              <a:t>ISO</a:t>
            </a:r>
            <a:r>
              <a:rPr lang="en-US" b="0" i="0" dirty="0">
                <a:solidFill>
                  <a:srgbClr val="D2D0CE"/>
                </a:solidFill>
                <a:effectLst/>
                <a:latin typeface="-apple-system"/>
              </a:rPr>
              <a:t>: It is a measure of the camera’s sensitivity to light. The lower the ISO number, the less sensitive the camera is to light, while a higher ISO number increases the camera’s sensitivity to light. However, increasing the ISO comes at a cost. </a:t>
            </a:r>
            <a:r>
              <a:rPr lang="en-US" b="0" i="0" dirty="0">
                <a:solidFill>
                  <a:srgbClr val="D2D0CE"/>
                </a:solidFill>
                <a:effectLst/>
                <a:latin typeface="-apple-system"/>
                <a:hlinkClick r:id="rId3"/>
              </a:rPr>
              <a:t>As the ISO rises, so does the visibility of graininess/noise in your images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Aperture</a:t>
            </a:r>
            <a:r>
              <a:rPr lang="en-US" b="0" i="0" dirty="0">
                <a:solidFill>
                  <a:srgbClr val="D2D0CE"/>
                </a:solidFill>
                <a:effectLst/>
                <a:latin typeface="-apple-system"/>
              </a:rPr>
              <a:t>: It is a hole within a lens, through which light travels into the camera body. The larger the hole, the more light passes to the camera sensor. Aperture also controls the depth of field, which is the portion of a scene that appears to be sharp. If the aperture is very small, the depth of field is large, while if the aperture is large, the depth of field is small. </a:t>
            </a:r>
            <a:r>
              <a:rPr lang="en-US" b="0" i="0" dirty="0">
                <a:solidFill>
                  <a:srgbClr val="D2D0CE"/>
                </a:solidFill>
                <a:effectLst/>
                <a:latin typeface="-apple-system"/>
                <a:hlinkClick r:id="rId3"/>
              </a:rPr>
              <a:t>In photography, aperture is typically expressed in “f” numbers (also known as “focal ratio”, since the f-number is the ratio of the diameter of the lens aperture to the length of the lens)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Shutter speed</a:t>
            </a:r>
            <a:r>
              <a:rPr lang="en-US" b="0" i="0" dirty="0">
                <a:solidFill>
                  <a:srgbClr val="D2D0CE"/>
                </a:solidFill>
                <a:effectLst/>
                <a:latin typeface="-apple-system"/>
              </a:rPr>
              <a:t>: It controls how long your camera’s sensor is exposed to light. Shutter speeds are typically measured in fractions of a second. </a:t>
            </a:r>
            <a:r>
              <a:rPr lang="en-US" b="0" i="0" dirty="0">
                <a:solidFill>
                  <a:srgbClr val="D2D0CE"/>
                </a:solidFill>
                <a:effectLst/>
                <a:latin typeface="-apple-system"/>
                <a:hlinkClick r:id="rId3"/>
              </a:rPr>
              <a:t>Slow shutter speeds allow more light into the camera sensor and are used for low-light and night photography, while fast shutter speeds help to freeze motion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endParaRPr lang="en-US" dirty="0"/>
          </a:p>
          <a:p>
            <a:endParaRPr lang="en-US" dirty="0"/>
          </a:p>
        </p:txBody>
      </p:sp>
      <p:sp>
        <p:nvSpPr>
          <p:cNvPr id="4" name="Slide Number Placeholder 3"/>
          <p:cNvSpPr>
            <a:spLocks noGrp="1"/>
          </p:cNvSpPr>
          <p:nvPr>
            <p:ph type="sldNum" sz="quarter" idx="5"/>
          </p:nvPr>
        </p:nvSpPr>
        <p:spPr/>
        <p:txBody>
          <a:bodyPr/>
          <a:lstStyle/>
          <a:p>
            <a:fld id="{2E92BF5E-C413-4E76-B5C4-21EEE89C264B}" type="slidenum">
              <a:rPr lang="en-US" smtClean="0"/>
              <a:t>7</a:t>
            </a:fld>
            <a:endParaRPr lang="en-US"/>
          </a:p>
        </p:txBody>
      </p:sp>
    </p:spTree>
    <p:extLst>
      <p:ext uri="{BB962C8B-B14F-4D97-AF65-F5344CB8AC3E}">
        <p14:creationId xmlns:p14="http://schemas.microsoft.com/office/powerpoint/2010/main" val="1847273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D2D0CE"/>
                </a:solidFill>
                <a:effectLst/>
                <a:latin typeface="-apple-system"/>
              </a:rPr>
              <a:t>ISO</a:t>
            </a:r>
            <a:r>
              <a:rPr lang="en-US" b="0" i="0" dirty="0">
                <a:solidFill>
                  <a:srgbClr val="D2D0CE"/>
                </a:solidFill>
                <a:effectLst/>
                <a:latin typeface="-apple-system"/>
              </a:rPr>
              <a:t>: It is a measure of the camera’s sensitivity to light. The lower the ISO number, the less sensitive the camera is to light, while a higher ISO number increases the camera’s sensitivity to light. However, increasing the ISO comes at a cost. </a:t>
            </a:r>
            <a:r>
              <a:rPr lang="en-US" b="0" i="0" dirty="0">
                <a:solidFill>
                  <a:srgbClr val="D2D0CE"/>
                </a:solidFill>
                <a:effectLst/>
                <a:latin typeface="-apple-system"/>
                <a:hlinkClick r:id="rId3"/>
              </a:rPr>
              <a:t>As the ISO rises, so does the visibility of graininess/noise in your images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Aperture</a:t>
            </a:r>
            <a:r>
              <a:rPr lang="en-US" b="0" i="0" dirty="0">
                <a:solidFill>
                  <a:srgbClr val="D2D0CE"/>
                </a:solidFill>
                <a:effectLst/>
                <a:latin typeface="-apple-system"/>
              </a:rPr>
              <a:t>: It is a hole within a lens, through which light travels into the camera body. The larger the hole, the more light passes to the camera sensor. Aperture also controls the depth of field, which is the portion of a scene that appears to be sharp. If the aperture is very small, the depth of field is large, while if the aperture is large, the depth of field is small. </a:t>
            </a:r>
            <a:r>
              <a:rPr lang="en-US" b="0" i="0" dirty="0">
                <a:solidFill>
                  <a:srgbClr val="D2D0CE"/>
                </a:solidFill>
                <a:effectLst/>
                <a:latin typeface="-apple-system"/>
                <a:hlinkClick r:id="rId3"/>
              </a:rPr>
              <a:t>In photography, aperture is typically expressed in “f” numbers (also known as “focal ratio”, since the f-number is the ratio of the diameter of the lens aperture to the length of the lens)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Shutter speed</a:t>
            </a:r>
            <a:r>
              <a:rPr lang="en-US" b="0" i="0" dirty="0">
                <a:solidFill>
                  <a:srgbClr val="D2D0CE"/>
                </a:solidFill>
                <a:effectLst/>
                <a:latin typeface="-apple-system"/>
              </a:rPr>
              <a:t>: It controls how long your camera’s sensor is exposed to light. Shutter speeds are typically measured in fractions of a second. </a:t>
            </a:r>
            <a:r>
              <a:rPr lang="en-US" b="0" i="0" dirty="0">
                <a:solidFill>
                  <a:srgbClr val="D2D0CE"/>
                </a:solidFill>
                <a:effectLst/>
                <a:latin typeface="-apple-system"/>
                <a:hlinkClick r:id="rId3"/>
              </a:rPr>
              <a:t>Slow shutter speeds allow more light into the camera sensor and are used for low-light and night photography, while fast shutter speeds help to freeze motion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endParaRPr lang="en-US" dirty="0"/>
          </a:p>
          <a:p>
            <a:endParaRPr lang="en-US" dirty="0"/>
          </a:p>
        </p:txBody>
      </p:sp>
      <p:sp>
        <p:nvSpPr>
          <p:cNvPr id="4" name="Slide Number Placeholder 3"/>
          <p:cNvSpPr>
            <a:spLocks noGrp="1"/>
          </p:cNvSpPr>
          <p:nvPr>
            <p:ph type="sldNum" sz="quarter" idx="5"/>
          </p:nvPr>
        </p:nvSpPr>
        <p:spPr/>
        <p:txBody>
          <a:bodyPr/>
          <a:lstStyle/>
          <a:p>
            <a:fld id="{2E92BF5E-C413-4E76-B5C4-21EEE89C264B}" type="slidenum">
              <a:rPr lang="en-US" smtClean="0"/>
              <a:t>8</a:t>
            </a:fld>
            <a:endParaRPr lang="en-US"/>
          </a:p>
        </p:txBody>
      </p:sp>
    </p:spTree>
    <p:extLst>
      <p:ext uri="{BB962C8B-B14F-4D97-AF65-F5344CB8AC3E}">
        <p14:creationId xmlns:p14="http://schemas.microsoft.com/office/powerpoint/2010/main" val="28765503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D2D0CE"/>
                </a:solidFill>
                <a:effectLst/>
                <a:latin typeface="-apple-system"/>
              </a:rPr>
              <a:t>ISO</a:t>
            </a:r>
            <a:r>
              <a:rPr lang="en-US" b="0" i="0" dirty="0">
                <a:solidFill>
                  <a:srgbClr val="D2D0CE"/>
                </a:solidFill>
                <a:effectLst/>
                <a:latin typeface="-apple-system"/>
              </a:rPr>
              <a:t>: It is a measure of the camera’s sensitivity to light. The lower the ISO number, the less sensitive the camera is to light, while a higher ISO number increases the camera’s sensitivity to light. However, increasing the ISO comes at a cost. </a:t>
            </a:r>
            <a:r>
              <a:rPr lang="en-US" b="0" i="0" dirty="0">
                <a:solidFill>
                  <a:srgbClr val="D2D0CE"/>
                </a:solidFill>
                <a:effectLst/>
                <a:latin typeface="-apple-system"/>
                <a:hlinkClick r:id="rId3"/>
              </a:rPr>
              <a:t>As the ISO rises, so does the visibility of graininess/noise in your images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Aperture</a:t>
            </a:r>
            <a:r>
              <a:rPr lang="en-US" b="0" i="0" dirty="0">
                <a:solidFill>
                  <a:srgbClr val="D2D0CE"/>
                </a:solidFill>
                <a:effectLst/>
                <a:latin typeface="-apple-system"/>
              </a:rPr>
              <a:t>: It is a hole within a lens, through which light travels into the camera body. The larger the hole, the more light passes to the camera sensor. Aperture also controls the depth of field, which is the portion of a scene that appears to be sharp. If the aperture is very small, the depth of field is large, while if the aperture is large, the depth of field is small. </a:t>
            </a:r>
            <a:r>
              <a:rPr lang="en-US" b="0" i="0" dirty="0">
                <a:solidFill>
                  <a:srgbClr val="D2D0CE"/>
                </a:solidFill>
                <a:effectLst/>
                <a:latin typeface="-apple-system"/>
                <a:hlinkClick r:id="rId3"/>
              </a:rPr>
              <a:t>In photography, aperture is typically expressed in “f” numbers (also known as “focal ratio”, since the f-number is the ratio of the diameter of the lens aperture to the length of the lens)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Shutter speed</a:t>
            </a:r>
            <a:r>
              <a:rPr lang="en-US" b="0" i="0" dirty="0">
                <a:solidFill>
                  <a:srgbClr val="D2D0CE"/>
                </a:solidFill>
                <a:effectLst/>
                <a:latin typeface="-apple-system"/>
              </a:rPr>
              <a:t>: It controls how long your camera’s sensor is exposed to light. Shutter speeds are typically measured in fractions of a second. </a:t>
            </a:r>
            <a:r>
              <a:rPr lang="en-US" b="0" i="0" dirty="0">
                <a:solidFill>
                  <a:srgbClr val="D2D0CE"/>
                </a:solidFill>
                <a:effectLst/>
                <a:latin typeface="-apple-system"/>
                <a:hlinkClick r:id="rId3"/>
              </a:rPr>
              <a:t>Slow shutter speeds allow more light into the camera sensor and are used for low-light and night photography, while fast shutter speeds help to freeze motion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endParaRPr lang="en-US" dirty="0"/>
          </a:p>
          <a:p>
            <a:endParaRPr lang="en-US" dirty="0"/>
          </a:p>
        </p:txBody>
      </p:sp>
      <p:sp>
        <p:nvSpPr>
          <p:cNvPr id="4" name="Slide Number Placeholder 3"/>
          <p:cNvSpPr>
            <a:spLocks noGrp="1"/>
          </p:cNvSpPr>
          <p:nvPr>
            <p:ph type="sldNum" sz="quarter" idx="5"/>
          </p:nvPr>
        </p:nvSpPr>
        <p:spPr/>
        <p:txBody>
          <a:bodyPr/>
          <a:lstStyle/>
          <a:p>
            <a:fld id="{2E92BF5E-C413-4E76-B5C4-21EEE89C264B}" type="slidenum">
              <a:rPr lang="en-US" smtClean="0"/>
              <a:t>9</a:t>
            </a:fld>
            <a:endParaRPr lang="en-US"/>
          </a:p>
        </p:txBody>
      </p:sp>
    </p:spTree>
    <p:extLst>
      <p:ext uri="{BB962C8B-B14F-4D97-AF65-F5344CB8AC3E}">
        <p14:creationId xmlns:p14="http://schemas.microsoft.com/office/powerpoint/2010/main" val="15738800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1" i="0" dirty="0">
                <a:solidFill>
                  <a:srgbClr val="D2D0CE"/>
                </a:solidFill>
                <a:effectLst/>
                <a:latin typeface="-apple-system"/>
              </a:rPr>
              <a:t>ISO</a:t>
            </a:r>
            <a:r>
              <a:rPr lang="en-US" b="0" i="0" dirty="0">
                <a:solidFill>
                  <a:srgbClr val="D2D0CE"/>
                </a:solidFill>
                <a:effectLst/>
                <a:latin typeface="-apple-system"/>
              </a:rPr>
              <a:t>: It is a measure of the camera’s sensitivity to light. The lower the ISO number, the less sensitive the camera is to light, while a higher ISO number increases the camera’s sensitivity to light. However, increasing the ISO comes at a cost. </a:t>
            </a:r>
            <a:r>
              <a:rPr lang="en-US" b="0" i="0" dirty="0">
                <a:solidFill>
                  <a:srgbClr val="D2D0CE"/>
                </a:solidFill>
                <a:effectLst/>
                <a:latin typeface="-apple-system"/>
                <a:hlinkClick r:id="rId3"/>
              </a:rPr>
              <a:t>As the ISO rises, so does the visibility of graininess/noise in your images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Aperture</a:t>
            </a:r>
            <a:r>
              <a:rPr lang="en-US" b="0" i="0" dirty="0">
                <a:solidFill>
                  <a:srgbClr val="D2D0CE"/>
                </a:solidFill>
                <a:effectLst/>
                <a:latin typeface="-apple-system"/>
              </a:rPr>
              <a:t>: It is a hole within a lens, through which light travels into the camera body. The larger the hole, the more light passes to the camera sensor. Aperture also controls the depth of field, which is the portion of a scene that appears to be sharp. If the aperture is very small, the depth of field is large, while if the aperture is large, the depth of field is small. </a:t>
            </a:r>
            <a:r>
              <a:rPr lang="en-US" b="0" i="0" dirty="0">
                <a:solidFill>
                  <a:srgbClr val="D2D0CE"/>
                </a:solidFill>
                <a:effectLst/>
                <a:latin typeface="-apple-system"/>
                <a:hlinkClick r:id="rId3"/>
              </a:rPr>
              <a:t>In photography, aperture is typically expressed in “f” numbers (also known as “focal ratio”, since the f-number is the ratio of the diameter of the lens aperture to the length of the lens)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pPr algn="l">
              <a:buFont typeface="Arial" panose="020B0604020202020204" pitchFamily="34" charset="0"/>
              <a:buChar char="•"/>
            </a:pPr>
            <a:r>
              <a:rPr lang="en-US" b="1" i="0" dirty="0">
                <a:solidFill>
                  <a:srgbClr val="D2D0CE"/>
                </a:solidFill>
                <a:effectLst/>
                <a:latin typeface="-apple-system"/>
              </a:rPr>
              <a:t>Shutter speed</a:t>
            </a:r>
            <a:r>
              <a:rPr lang="en-US" b="0" i="0" dirty="0">
                <a:solidFill>
                  <a:srgbClr val="D2D0CE"/>
                </a:solidFill>
                <a:effectLst/>
                <a:latin typeface="-apple-system"/>
              </a:rPr>
              <a:t>: It controls how long your camera’s sensor is exposed to light. Shutter speeds are typically measured in fractions of a second. </a:t>
            </a:r>
            <a:r>
              <a:rPr lang="en-US" b="0" i="0" dirty="0">
                <a:solidFill>
                  <a:srgbClr val="D2D0CE"/>
                </a:solidFill>
                <a:effectLst/>
                <a:latin typeface="-apple-system"/>
                <a:hlinkClick r:id="rId3"/>
              </a:rPr>
              <a:t>Slow shutter speeds allow more light into the camera sensor and are used for low-light and night photography, while fast shutter speeds help to freeze motion </a:t>
            </a:r>
            <a:r>
              <a:rPr lang="en-US" b="0" i="0" baseline="30000" dirty="0">
                <a:solidFill>
                  <a:srgbClr val="D2D0CE"/>
                </a:solidFill>
                <a:effectLst/>
                <a:latin typeface="-apple-system"/>
                <a:hlinkClick r:id="rId3"/>
              </a:rPr>
              <a:t>1</a:t>
            </a:r>
            <a:r>
              <a:rPr lang="en-US" b="0" i="0" dirty="0">
                <a:solidFill>
                  <a:srgbClr val="D2D0CE"/>
                </a:solidFill>
                <a:effectLst/>
                <a:latin typeface="-apple-system"/>
              </a:rPr>
              <a:t>.</a:t>
            </a:r>
          </a:p>
          <a:p>
            <a:endParaRPr lang="en-US" dirty="0"/>
          </a:p>
          <a:p>
            <a:endParaRPr lang="en-US" dirty="0"/>
          </a:p>
        </p:txBody>
      </p:sp>
      <p:sp>
        <p:nvSpPr>
          <p:cNvPr id="4" name="Slide Number Placeholder 3"/>
          <p:cNvSpPr>
            <a:spLocks noGrp="1"/>
          </p:cNvSpPr>
          <p:nvPr>
            <p:ph type="sldNum" sz="quarter" idx="5"/>
          </p:nvPr>
        </p:nvSpPr>
        <p:spPr/>
        <p:txBody>
          <a:bodyPr/>
          <a:lstStyle/>
          <a:p>
            <a:fld id="{2E92BF5E-C413-4E76-B5C4-21EEE89C264B}" type="slidenum">
              <a:rPr lang="en-US" smtClean="0"/>
              <a:t>10</a:t>
            </a:fld>
            <a:endParaRPr lang="en-US"/>
          </a:p>
        </p:txBody>
      </p:sp>
    </p:spTree>
    <p:extLst>
      <p:ext uri="{BB962C8B-B14F-4D97-AF65-F5344CB8AC3E}">
        <p14:creationId xmlns:p14="http://schemas.microsoft.com/office/powerpoint/2010/main" val="17994164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4AF1C-04D2-4D3D-87F5-26304F7BF81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EACAD91-6416-45E5-8F5C-CA69A30A380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81256B1-EF0D-4E38-B06A-A678655686D7}"/>
              </a:ext>
            </a:extLst>
          </p:cNvPr>
          <p:cNvSpPr>
            <a:spLocks noGrp="1"/>
          </p:cNvSpPr>
          <p:nvPr>
            <p:ph type="dt" sz="half" idx="10"/>
          </p:nvPr>
        </p:nvSpPr>
        <p:spPr/>
        <p:txBody>
          <a:bodyPr/>
          <a:lstStyle/>
          <a:p>
            <a:fld id="{3CDC6B40-C83E-43BD-AC22-FEF828CC0016}" type="datetimeFigureOut">
              <a:rPr lang="en-US" smtClean="0"/>
              <a:t>10/18/2023</a:t>
            </a:fld>
            <a:endParaRPr lang="en-US"/>
          </a:p>
        </p:txBody>
      </p:sp>
      <p:sp>
        <p:nvSpPr>
          <p:cNvPr id="5" name="Footer Placeholder 4">
            <a:extLst>
              <a:ext uri="{FF2B5EF4-FFF2-40B4-BE49-F238E27FC236}">
                <a16:creationId xmlns:a16="http://schemas.microsoft.com/office/drawing/2014/main" id="{D01F0170-87BB-46CD-BBE9-6E2A969107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068BCE1-8646-4501-A806-614399E0B802}"/>
              </a:ext>
            </a:extLst>
          </p:cNvPr>
          <p:cNvSpPr>
            <a:spLocks noGrp="1"/>
          </p:cNvSpPr>
          <p:nvPr>
            <p:ph type="sldNum" sz="quarter" idx="12"/>
          </p:nvPr>
        </p:nvSpPr>
        <p:spPr/>
        <p:txBody>
          <a:bodyPr/>
          <a:lstStyle/>
          <a:p>
            <a:fld id="{B055FDEC-BFA8-470C-B2B9-209ABA8D8B9B}" type="slidenum">
              <a:rPr lang="en-US" smtClean="0"/>
              <a:t>‹#›</a:t>
            </a:fld>
            <a:endParaRPr lang="en-US"/>
          </a:p>
        </p:txBody>
      </p:sp>
    </p:spTree>
    <p:extLst>
      <p:ext uri="{BB962C8B-B14F-4D97-AF65-F5344CB8AC3E}">
        <p14:creationId xmlns:p14="http://schemas.microsoft.com/office/powerpoint/2010/main" val="20133045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0A2B2-D6D3-4578-B13B-7BC9694613B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39A03CC-BBC0-416B-8C71-9C2019432F0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94B5F72-7AE4-4AD3-B86A-D5859D188758}"/>
              </a:ext>
            </a:extLst>
          </p:cNvPr>
          <p:cNvSpPr>
            <a:spLocks noGrp="1"/>
          </p:cNvSpPr>
          <p:nvPr>
            <p:ph type="dt" sz="half" idx="10"/>
          </p:nvPr>
        </p:nvSpPr>
        <p:spPr/>
        <p:txBody>
          <a:bodyPr/>
          <a:lstStyle/>
          <a:p>
            <a:fld id="{3CDC6B40-C83E-43BD-AC22-FEF828CC0016}" type="datetimeFigureOut">
              <a:rPr lang="en-US" smtClean="0"/>
              <a:t>10/18/2023</a:t>
            </a:fld>
            <a:endParaRPr lang="en-US"/>
          </a:p>
        </p:txBody>
      </p:sp>
      <p:sp>
        <p:nvSpPr>
          <p:cNvPr id="5" name="Footer Placeholder 4">
            <a:extLst>
              <a:ext uri="{FF2B5EF4-FFF2-40B4-BE49-F238E27FC236}">
                <a16:creationId xmlns:a16="http://schemas.microsoft.com/office/drawing/2014/main" id="{B8CC7E63-0F39-47CC-9761-B0D6C701479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22C9FB-51B8-4AC1-8FFD-B3789B6CE69C}"/>
              </a:ext>
            </a:extLst>
          </p:cNvPr>
          <p:cNvSpPr>
            <a:spLocks noGrp="1"/>
          </p:cNvSpPr>
          <p:nvPr>
            <p:ph type="sldNum" sz="quarter" idx="12"/>
          </p:nvPr>
        </p:nvSpPr>
        <p:spPr/>
        <p:txBody>
          <a:bodyPr/>
          <a:lstStyle/>
          <a:p>
            <a:fld id="{B055FDEC-BFA8-470C-B2B9-209ABA8D8B9B}" type="slidenum">
              <a:rPr lang="en-US" smtClean="0"/>
              <a:t>‹#›</a:t>
            </a:fld>
            <a:endParaRPr lang="en-US"/>
          </a:p>
        </p:txBody>
      </p:sp>
    </p:spTree>
    <p:extLst>
      <p:ext uri="{BB962C8B-B14F-4D97-AF65-F5344CB8AC3E}">
        <p14:creationId xmlns:p14="http://schemas.microsoft.com/office/powerpoint/2010/main" val="16225788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92AB9E2-EF99-48F5-8F13-20E11132B4E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F040388-EA0B-4589-A8CC-708ADD9CBA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41EE5F-CCCF-419D-9841-1940CD0DEBF7}"/>
              </a:ext>
            </a:extLst>
          </p:cNvPr>
          <p:cNvSpPr>
            <a:spLocks noGrp="1"/>
          </p:cNvSpPr>
          <p:nvPr>
            <p:ph type="dt" sz="half" idx="10"/>
          </p:nvPr>
        </p:nvSpPr>
        <p:spPr/>
        <p:txBody>
          <a:bodyPr/>
          <a:lstStyle/>
          <a:p>
            <a:fld id="{3CDC6B40-C83E-43BD-AC22-FEF828CC0016}" type="datetimeFigureOut">
              <a:rPr lang="en-US" smtClean="0"/>
              <a:t>10/18/2023</a:t>
            </a:fld>
            <a:endParaRPr lang="en-US"/>
          </a:p>
        </p:txBody>
      </p:sp>
      <p:sp>
        <p:nvSpPr>
          <p:cNvPr id="5" name="Footer Placeholder 4">
            <a:extLst>
              <a:ext uri="{FF2B5EF4-FFF2-40B4-BE49-F238E27FC236}">
                <a16:creationId xmlns:a16="http://schemas.microsoft.com/office/drawing/2014/main" id="{173CFD01-9D04-453B-8D1E-6D2EA7EEA8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204444C-1090-4FDB-9936-AC9010976C2F}"/>
              </a:ext>
            </a:extLst>
          </p:cNvPr>
          <p:cNvSpPr>
            <a:spLocks noGrp="1"/>
          </p:cNvSpPr>
          <p:nvPr>
            <p:ph type="sldNum" sz="quarter" idx="12"/>
          </p:nvPr>
        </p:nvSpPr>
        <p:spPr/>
        <p:txBody>
          <a:bodyPr/>
          <a:lstStyle/>
          <a:p>
            <a:fld id="{B055FDEC-BFA8-470C-B2B9-209ABA8D8B9B}" type="slidenum">
              <a:rPr lang="en-US" smtClean="0"/>
              <a:t>‹#›</a:t>
            </a:fld>
            <a:endParaRPr lang="en-US"/>
          </a:p>
        </p:txBody>
      </p:sp>
    </p:spTree>
    <p:extLst>
      <p:ext uri="{BB962C8B-B14F-4D97-AF65-F5344CB8AC3E}">
        <p14:creationId xmlns:p14="http://schemas.microsoft.com/office/powerpoint/2010/main" val="23462702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8B903-B340-4534-BFB3-E031715777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679130-09CF-4E85-B974-EDDC26B38E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F9A5DE-1DD0-4C7D-ABBE-7679AA4C8AE1}"/>
              </a:ext>
            </a:extLst>
          </p:cNvPr>
          <p:cNvSpPr>
            <a:spLocks noGrp="1"/>
          </p:cNvSpPr>
          <p:nvPr>
            <p:ph type="dt" sz="half" idx="10"/>
          </p:nvPr>
        </p:nvSpPr>
        <p:spPr/>
        <p:txBody>
          <a:bodyPr/>
          <a:lstStyle/>
          <a:p>
            <a:fld id="{3CDC6B40-C83E-43BD-AC22-FEF828CC0016}" type="datetimeFigureOut">
              <a:rPr lang="en-US" smtClean="0"/>
              <a:t>10/18/2023</a:t>
            </a:fld>
            <a:endParaRPr lang="en-US"/>
          </a:p>
        </p:txBody>
      </p:sp>
      <p:sp>
        <p:nvSpPr>
          <p:cNvPr id="5" name="Footer Placeholder 4">
            <a:extLst>
              <a:ext uri="{FF2B5EF4-FFF2-40B4-BE49-F238E27FC236}">
                <a16:creationId xmlns:a16="http://schemas.microsoft.com/office/drawing/2014/main" id="{C5B1FA3A-49F3-42E8-881C-C8026DAACE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6E9C7-3716-4AD6-9F7B-F684468F1A1B}"/>
              </a:ext>
            </a:extLst>
          </p:cNvPr>
          <p:cNvSpPr>
            <a:spLocks noGrp="1"/>
          </p:cNvSpPr>
          <p:nvPr>
            <p:ph type="sldNum" sz="quarter" idx="12"/>
          </p:nvPr>
        </p:nvSpPr>
        <p:spPr/>
        <p:txBody>
          <a:bodyPr/>
          <a:lstStyle/>
          <a:p>
            <a:fld id="{B055FDEC-BFA8-470C-B2B9-209ABA8D8B9B}" type="slidenum">
              <a:rPr lang="en-US" smtClean="0"/>
              <a:t>‹#›</a:t>
            </a:fld>
            <a:endParaRPr lang="en-US"/>
          </a:p>
        </p:txBody>
      </p:sp>
    </p:spTree>
    <p:extLst>
      <p:ext uri="{BB962C8B-B14F-4D97-AF65-F5344CB8AC3E}">
        <p14:creationId xmlns:p14="http://schemas.microsoft.com/office/powerpoint/2010/main" val="17186108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606CA2-DF73-4BAF-98C3-9EEAC914649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3EDCFBC-BA36-4799-AD7D-6FF362CDF88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4F9970-D314-4EBE-AFD2-5B2108CF8C12}"/>
              </a:ext>
            </a:extLst>
          </p:cNvPr>
          <p:cNvSpPr>
            <a:spLocks noGrp="1"/>
          </p:cNvSpPr>
          <p:nvPr>
            <p:ph type="dt" sz="half" idx="10"/>
          </p:nvPr>
        </p:nvSpPr>
        <p:spPr/>
        <p:txBody>
          <a:bodyPr/>
          <a:lstStyle/>
          <a:p>
            <a:fld id="{3CDC6B40-C83E-43BD-AC22-FEF828CC0016}" type="datetimeFigureOut">
              <a:rPr lang="en-US" smtClean="0"/>
              <a:t>10/18/2023</a:t>
            </a:fld>
            <a:endParaRPr lang="en-US"/>
          </a:p>
        </p:txBody>
      </p:sp>
      <p:sp>
        <p:nvSpPr>
          <p:cNvPr id="5" name="Footer Placeholder 4">
            <a:extLst>
              <a:ext uri="{FF2B5EF4-FFF2-40B4-BE49-F238E27FC236}">
                <a16:creationId xmlns:a16="http://schemas.microsoft.com/office/drawing/2014/main" id="{43400451-71DB-40FC-A218-14FCB7778D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55DF36-B3D7-4A13-AC8F-144647960176}"/>
              </a:ext>
            </a:extLst>
          </p:cNvPr>
          <p:cNvSpPr>
            <a:spLocks noGrp="1"/>
          </p:cNvSpPr>
          <p:nvPr>
            <p:ph type="sldNum" sz="quarter" idx="12"/>
          </p:nvPr>
        </p:nvSpPr>
        <p:spPr/>
        <p:txBody>
          <a:bodyPr/>
          <a:lstStyle/>
          <a:p>
            <a:fld id="{B055FDEC-BFA8-470C-B2B9-209ABA8D8B9B}" type="slidenum">
              <a:rPr lang="en-US" smtClean="0"/>
              <a:t>‹#›</a:t>
            </a:fld>
            <a:endParaRPr lang="en-US"/>
          </a:p>
        </p:txBody>
      </p:sp>
    </p:spTree>
    <p:extLst>
      <p:ext uri="{BB962C8B-B14F-4D97-AF65-F5344CB8AC3E}">
        <p14:creationId xmlns:p14="http://schemas.microsoft.com/office/powerpoint/2010/main" val="7329778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DC3DA1-4BD4-41FC-9A2A-65D38FD0866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643699-C876-4C23-BC87-24D2937E713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90D3ED-5D2B-43DA-8F07-DA878E0AD7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E017AE0-10CD-4311-A302-77D8FA666E2F}"/>
              </a:ext>
            </a:extLst>
          </p:cNvPr>
          <p:cNvSpPr>
            <a:spLocks noGrp="1"/>
          </p:cNvSpPr>
          <p:nvPr>
            <p:ph type="dt" sz="half" idx="10"/>
          </p:nvPr>
        </p:nvSpPr>
        <p:spPr/>
        <p:txBody>
          <a:bodyPr/>
          <a:lstStyle/>
          <a:p>
            <a:fld id="{3CDC6B40-C83E-43BD-AC22-FEF828CC0016}" type="datetimeFigureOut">
              <a:rPr lang="en-US" smtClean="0"/>
              <a:t>10/18/2023</a:t>
            </a:fld>
            <a:endParaRPr lang="en-US"/>
          </a:p>
        </p:txBody>
      </p:sp>
      <p:sp>
        <p:nvSpPr>
          <p:cNvPr id="6" name="Footer Placeholder 5">
            <a:extLst>
              <a:ext uri="{FF2B5EF4-FFF2-40B4-BE49-F238E27FC236}">
                <a16:creationId xmlns:a16="http://schemas.microsoft.com/office/drawing/2014/main" id="{8BC55BE5-122D-4924-93F5-2496DD959E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311001-0825-44C5-ACC0-BEB0C7A7DB80}"/>
              </a:ext>
            </a:extLst>
          </p:cNvPr>
          <p:cNvSpPr>
            <a:spLocks noGrp="1"/>
          </p:cNvSpPr>
          <p:nvPr>
            <p:ph type="sldNum" sz="quarter" idx="12"/>
          </p:nvPr>
        </p:nvSpPr>
        <p:spPr/>
        <p:txBody>
          <a:bodyPr/>
          <a:lstStyle/>
          <a:p>
            <a:fld id="{B055FDEC-BFA8-470C-B2B9-209ABA8D8B9B}" type="slidenum">
              <a:rPr lang="en-US" smtClean="0"/>
              <a:t>‹#›</a:t>
            </a:fld>
            <a:endParaRPr lang="en-US"/>
          </a:p>
        </p:txBody>
      </p:sp>
    </p:spTree>
    <p:extLst>
      <p:ext uri="{BB962C8B-B14F-4D97-AF65-F5344CB8AC3E}">
        <p14:creationId xmlns:p14="http://schemas.microsoft.com/office/powerpoint/2010/main" val="1980774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19D3F-B7E3-45DB-954C-199C827A516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64F0AA3-7EFB-4D6A-AA4A-45EE8795FEB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D676940-5F0D-4135-8294-9D4408F440E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65D9682-30A9-419C-9A16-39E907B0FBB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3AE5EED-2F8C-440C-87A7-38223A1D7F6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1F94DC4-5BD2-4F53-BA06-F0941ED60EE7}"/>
              </a:ext>
            </a:extLst>
          </p:cNvPr>
          <p:cNvSpPr>
            <a:spLocks noGrp="1"/>
          </p:cNvSpPr>
          <p:nvPr>
            <p:ph type="dt" sz="half" idx="10"/>
          </p:nvPr>
        </p:nvSpPr>
        <p:spPr/>
        <p:txBody>
          <a:bodyPr/>
          <a:lstStyle/>
          <a:p>
            <a:fld id="{3CDC6B40-C83E-43BD-AC22-FEF828CC0016}" type="datetimeFigureOut">
              <a:rPr lang="en-US" smtClean="0"/>
              <a:t>10/18/2023</a:t>
            </a:fld>
            <a:endParaRPr lang="en-US"/>
          </a:p>
        </p:txBody>
      </p:sp>
      <p:sp>
        <p:nvSpPr>
          <p:cNvPr id="8" name="Footer Placeholder 7">
            <a:extLst>
              <a:ext uri="{FF2B5EF4-FFF2-40B4-BE49-F238E27FC236}">
                <a16:creationId xmlns:a16="http://schemas.microsoft.com/office/drawing/2014/main" id="{DECC10ED-CA70-4615-921B-07F45630829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5E18C47-E170-4460-A4AC-4DAD361138C2}"/>
              </a:ext>
            </a:extLst>
          </p:cNvPr>
          <p:cNvSpPr>
            <a:spLocks noGrp="1"/>
          </p:cNvSpPr>
          <p:nvPr>
            <p:ph type="sldNum" sz="quarter" idx="12"/>
          </p:nvPr>
        </p:nvSpPr>
        <p:spPr/>
        <p:txBody>
          <a:bodyPr/>
          <a:lstStyle/>
          <a:p>
            <a:fld id="{B055FDEC-BFA8-470C-B2B9-209ABA8D8B9B}" type="slidenum">
              <a:rPr lang="en-US" smtClean="0"/>
              <a:t>‹#›</a:t>
            </a:fld>
            <a:endParaRPr lang="en-US"/>
          </a:p>
        </p:txBody>
      </p:sp>
    </p:spTree>
    <p:extLst>
      <p:ext uri="{BB962C8B-B14F-4D97-AF65-F5344CB8AC3E}">
        <p14:creationId xmlns:p14="http://schemas.microsoft.com/office/powerpoint/2010/main" val="2763105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372742-702D-482A-98D4-EA4E7A74BA8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BEB5447-0229-4A14-B878-9D1E3DFDD5DC}"/>
              </a:ext>
            </a:extLst>
          </p:cNvPr>
          <p:cNvSpPr>
            <a:spLocks noGrp="1"/>
          </p:cNvSpPr>
          <p:nvPr>
            <p:ph type="dt" sz="half" idx="10"/>
          </p:nvPr>
        </p:nvSpPr>
        <p:spPr/>
        <p:txBody>
          <a:bodyPr/>
          <a:lstStyle/>
          <a:p>
            <a:fld id="{3CDC6B40-C83E-43BD-AC22-FEF828CC0016}" type="datetimeFigureOut">
              <a:rPr lang="en-US" smtClean="0"/>
              <a:t>10/18/2023</a:t>
            </a:fld>
            <a:endParaRPr lang="en-US"/>
          </a:p>
        </p:txBody>
      </p:sp>
      <p:sp>
        <p:nvSpPr>
          <p:cNvPr id="4" name="Footer Placeholder 3">
            <a:extLst>
              <a:ext uri="{FF2B5EF4-FFF2-40B4-BE49-F238E27FC236}">
                <a16:creationId xmlns:a16="http://schemas.microsoft.com/office/drawing/2014/main" id="{D81BDF10-FC59-4166-8B03-A22F9DEBDEE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266A6F4-AECD-4AE3-927C-59991E0DBC93}"/>
              </a:ext>
            </a:extLst>
          </p:cNvPr>
          <p:cNvSpPr>
            <a:spLocks noGrp="1"/>
          </p:cNvSpPr>
          <p:nvPr>
            <p:ph type="sldNum" sz="quarter" idx="12"/>
          </p:nvPr>
        </p:nvSpPr>
        <p:spPr/>
        <p:txBody>
          <a:bodyPr/>
          <a:lstStyle/>
          <a:p>
            <a:fld id="{B055FDEC-BFA8-470C-B2B9-209ABA8D8B9B}" type="slidenum">
              <a:rPr lang="en-US" smtClean="0"/>
              <a:t>‹#›</a:t>
            </a:fld>
            <a:endParaRPr lang="en-US"/>
          </a:p>
        </p:txBody>
      </p:sp>
    </p:spTree>
    <p:extLst>
      <p:ext uri="{BB962C8B-B14F-4D97-AF65-F5344CB8AC3E}">
        <p14:creationId xmlns:p14="http://schemas.microsoft.com/office/powerpoint/2010/main" val="2605820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88B4A5A-FD42-461E-B690-2B19069380F3}"/>
              </a:ext>
            </a:extLst>
          </p:cNvPr>
          <p:cNvSpPr>
            <a:spLocks noGrp="1"/>
          </p:cNvSpPr>
          <p:nvPr>
            <p:ph type="dt" sz="half" idx="10"/>
          </p:nvPr>
        </p:nvSpPr>
        <p:spPr/>
        <p:txBody>
          <a:bodyPr/>
          <a:lstStyle/>
          <a:p>
            <a:fld id="{3CDC6B40-C83E-43BD-AC22-FEF828CC0016}" type="datetimeFigureOut">
              <a:rPr lang="en-US" smtClean="0"/>
              <a:t>10/18/2023</a:t>
            </a:fld>
            <a:endParaRPr lang="en-US"/>
          </a:p>
        </p:txBody>
      </p:sp>
      <p:sp>
        <p:nvSpPr>
          <p:cNvPr id="3" name="Footer Placeholder 2">
            <a:extLst>
              <a:ext uri="{FF2B5EF4-FFF2-40B4-BE49-F238E27FC236}">
                <a16:creationId xmlns:a16="http://schemas.microsoft.com/office/drawing/2014/main" id="{2BAD98DF-4838-44CC-806C-B8C82B8F4D8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E923BEB-A497-4241-B153-7E1185D88FB2}"/>
              </a:ext>
            </a:extLst>
          </p:cNvPr>
          <p:cNvSpPr>
            <a:spLocks noGrp="1"/>
          </p:cNvSpPr>
          <p:nvPr>
            <p:ph type="sldNum" sz="quarter" idx="12"/>
          </p:nvPr>
        </p:nvSpPr>
        <p:spPr/>
        <p:txBody>
          <a:bodyPr/>
          <a:lstStyle/>
          <a:p>
            <a:fld id="{B055FDEC-BFA8-470C-B2B9-209ABA8D8B9B}" type="slidenum">
              <a:rPr lang="en-US" smtClean="0"/>
              <a:t>‹#›</a:t>
            </a:fld>
            <a:endParaRPr lang="en-US"/>
          </a:p>
        </p:txBody>
      </p:sp>
    </p:spTree>
    <p:extLst>
      <p:ext uri="{BB962C8B-B14F-4D97-AF65-F5344CB8AC3E}">
        <p14:creationId xmlns:p14="http://schemas.microsoft.com/office/powerpoint/2010/main" val="3237920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5F3395-BA4F-478A-B891-17E9981F5F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849764-A936-44A5-B46A-EAED58F6126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88E2E36-2765-46D3-8D85-293EA30332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89F894-5855-4418-B206-367D3EFE6940}"/>
              </a:ext>
            </a:extLst>
          </p:cNvPr>
          <p:cNvSpPr>
            <a:spLocks noGrp="1"/>
          </p:cNvSpPr>
          <p:nvPr>
            <p:ph type="dt" sz="half" idx="10"/>
          </p:nvPr>
        </p:nvSpPr>
        <p:spPr/>
        <p:txBody>
          <a:bodyPr/>
          <a:lstStyle/>
          <a:p>
            <a:fld id="{3CDC6B40-C83E-43BD-AC22-FEF828CC0016}" type="datetimeFigureOut">
              <a:rPr lang="en-US" smtClean="0"/>
              <a:t>10/18/2023</a:t>
            </a:fld>
            <a:endParaRPr lang="en-US"/>
          </a:p>
        </p:txBody>
      </p:sp>
      <p:sp>
        <p:nvSpPr>
          <p:cNvPr id="6" name="Footer Placeholder 5">
            <a:extLst>
              <a:ext uri="{FF2B5EF4-FFF2-40B4-BE49-F238E27FC236}">
                <a16:creationId xmlns:a16="http://schemas.microsoft.com/office/drawing/2014/main" id="{AC27E473-FF7C-4F86-99C2-BA8F0E6210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10B5260-20D6-46DD-BC99-DD330D38EA8D}"/>
              </a:ext>
            </a:extLst>
          </p:cNvPr>
          <p:cNvSpPr>
            <a:spLocks noGrp="1"/>
          </p:cNvSpPr>
          <p:nvPr>
            <p:ph type="sldNum" sz="quarter" idx="12"/>
          </p:nvPr>
        </p:nvSpPr>
        <p:spPr/>
        <p:txBody>
          <a:bodyPr/>
          <a:lstStyle/>
          <a:p>
            <a:fld id="{B055FDEC-BFA8-470C-B2B9-209ABA8D8B9B}" type="slidenum">
              <a:rPr lang="en-US" smtClean="0"/>
              <a:t>‹#›</a:t>
            </a:fld>
            <a:endParaRPr lang="en-US"/>
          </a:p>
        </p:txBody>
      </p:sp>
    </p:spTree>
    <p:extLst>
      <p:ext uri="{BB962C8B-B14F-4D97-AF65-F5344CB8AC3E}">
        <p14:creationId xmlns:p14="http://schemas.microsoft.com/office/powerpoint/2010/main" val="38084221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B3428-495C-4BD8-B56E-6B6857B389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726DDE4-9CC1-4AB5-8145-7AD39A0D79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78EAAFB-7ADF-498E-840A-3A6F849DA51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FB7627-83A4-47A5-A66C-024639399D73}"/>
              </a:ext>
            </a:extLst>
          </p:cNvPr>
          <p:cNvSpPr>
            <a:spLocks noGrp="1"/>
          </p:cNvSpPr>
          <p:nvPr>
            <p:ph type="dt" sz="half" idx="10"/>
          </p:nvPr>
        </p:nvSpPr>
        <p:spPr/>
        <p:txBody>
          <a:bodyPr/>
          <a:lstStyle/>
          <a:p>
            <a:fld id="{3CDC6B40-C83E-43BD-AC22-FEF828CC0016}" type="datetimeFigureOut">
              <a:rPr lang="en-US" smtClean="0"/>
              <a:t>10/18/2023</a:t>
            </a:fld>
            <a:endParaRPr lang="en-US"/>
          </a:p>
        </p:txBody>
      </p:sp>
      <p:sp>
        <p:nvSpPr>
          <p:cNvPr id="6" name="Footer Placeholder 5">
            <a:extLst>
              <a:ext uri="{FF2B5EF4-FFF2-40B4-BE49-F238E27FC236}">
                <a16:creationId xmlns:a16="http://schemas.microsoft.com/office/drawing/2014/main" id="{4DA0B010-5A12-4C51-8349-867D0B20EFD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72337F-1ACE-47E3-974A-E7974849578C}"/>
              </a:ext>
            </a:extLst>
          </p:cNvPr>
          <p:cNvSpPr>
            <a:spLocks noGrp="1"/>
          </p:cNvSpPr>
          <p:nvPr>
            <p:ph type="sldNum" sz="quarter" idx="12"/>
          </p:nvPr>
        </p:nvSpPr>
        <p:spPr/>
        <p:txBody>
          <a:bodyPr/>
          <a:lstStyle/>
          <a:p>
            <a:fld id="{B055FDEC-BFA8-470C-B2B9-209ABA8D8B9B}" type="slidenum">
              <a:rPr lang="en-US" smtClean="0"/>
              <a:t>‹#›</a:t>
            </a:fld>
            <a:endParaRPr lang="en-US"/>
          </a:p>
        </p:txBody>
      </p:sp>
    </p:spTree>
    <p:extLst>
      <p:ext uri="{BB962C8B-B14F-4D97-AF65-F5344CB8AC3E}">
        <p14:creationId xmlns:p14="http://schemas.microsoft.com/office/powerpoint/2010/main" val="37275828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DFD0B0-A234-437A-B181-AB41B7A4A9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FBEFB2A-2A9E-4123-90F7-EFE777E8EB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134CA8-5B2D-4A46-9112-50474446C5F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CDC6B40-C83E-43BD-AC22-FEF828CC0016}" type="datetimeFigureOut">
              <a:rPr lang="en-US" smtClean="0"/>
              <a:t>10/18/2023</a:t>
            </a:fld>
            <a:endParaRPr lang="en-US"/>
          </a:p>
        </p:txBody>
      </p:sp>
      <p:sp>
        <p:nvSpPr>
          <p:cNvPr id="5" name="Footer Placeholder 4">
            <a:extLst>
              <a:ext uri="{FF2B5EF4-FFF2-40B4-BE49-F238E27FC236}">
                <a16:creationId xmlns:a16="http://schemas.microsoft.com/office/drawing/2014/main" id="{4C11CB20-D69D-4E9C-A1F5-739241BF1D7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0857B70-639A-4946-926F-1301B19FEA6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055FDEC-BFA8-470C-B2B9-209ABA8D8B9B}" type="slidenum">
              <a:rPr lang="en-US" smtClean="0"/>
              <a:t>‹#›</a:t>
            </a:fld>
            <a:endParaRPr lang="en-US"/>
          </a:p>
        </p:txBody>
      </p:sp>
    </p:spTree>
    <p:extLst>
      <p:ext uri="{BB962C8B-B14F-4D97-AF65-F5344CB8AC3E}">
        <p14:creationId xmlns:p14="http://schemas.microsoft.com/office/powerpoint/2010/main" val="257970967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microsoft.com/office/2017/06/relationships/model3d" Target="../media/model3d1.glb"/></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11.png"/><Relationship Id="rId4" Type="http://schemas.microsoft.com/office/2017/06/relationships/model3d" Target="../media/model3d1.glb"/></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17/06/relationships/model3d" Target="../media/model3d1.glb"/></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5.png"/><Relationship Id="rId5" Type="http://schemas.microsoft.com/office/2017/06/relationships/model3d" Target="../media/model3d1.glb"/><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microsoft.com/office/2017/06/relationships/model3d" Target="../media/model3d1.glb"/><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10.png"/><Relationship Id="rId4" Type="http://schemas.microsoft.com/office/2017/06/relationships/model3d" Target="../media/model3d1.glb"/></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1.png"/><Relationship Id="rId4" Type="http://schemas.microsoft.com/office/2017/06/relationships/model3d" Target="../media/model3d1.glb"/></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11.png"/><Relationship Id="rId4" Type="http://schemas.microsoft.com/office/2017/06/relationships/model3d" Target="../media/model3d1.glb"/></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1.png"/><Relationship Id="rId4" Type="http://schemas.microsoft.com/office/2017/06/relationships/model3d" Target="../media/model3d1.glb"/></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11.png"/><Relationship Id="rId4" Type="http://schemas.microsoft.com/office/2017/06/relationships/model3d" Target="../media/model3d1.glb"/></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497D14E-1F38-406B-B439-A4EAAAD4DD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 name="TextBox 2">
            <a:extLst>
              <a:ext uri="{FF2B5EF4-FFF2-40B4-BE49-F238E27FC236}">
                <a16:creationId xmlns:a16="http://schemas.microsoft.com/office/drawing/2014/main" id="{6978A493-FABF-417A-A442-59C2CD803296}"/>
              </a:ext>
            </a:extLst>
          </p:cNvPr>
          <p:cNvSpPr txBox="1"/>
          <p:nvPr/>
        </p:nvSpPr>
        <p:spPr>
          <a:xfrm>
            <a:off x="3429243" y="3352800"/>
            <a:ext cx="5333511" cy="369332"/>
          </a:xfrm>
          <a:prstGeom prst="rect">
            <a:avLst/>
          </a:prstGeom>
          <a:noFill/>
        </p:spPr>
        <p:txBody>
          <a:bodyPr wrap="none" rtlCol="0">
            <a:spAutoFit/>
          </a:bodyPr>
          <a:lstStyle/>
          <a:p>
            <a:r>
              <a:rPr lang="en-US" spc="2400" dirty="0">
                <a:latin typeface="Inter" panose="020B0502030000000004" pitchFamily="34" charset="0"/>
                <a:ea typeface="Inter" panose="020B0502030000000004" pitchFamily="34" charset="0"/>
              </a:rPr>
              <a:t>PHOTOGRAPHY</a:t>
            </a:r>
          </a:p>
        </p:txBody>
      </p:sp>
      <p:sp>
        <p:nvSpPr>
          <p:cNvPr id="2" name="TextBox 1">
            <a:extLst>
              <a:ext uri="{FF2B5EF4-FFF2-40B4-BE49-F238E27FC236}">
                <a16:creationId xmlns:a16="http://schemas.microsoft.com/office/drawing/2014/main" id="{FB5795B0-8F5E-4E8A-A971-6134704A83DB}"/>
              </a:ext>
            </a:extLst>
          </p:cNvPr>
          <p:cNvSpPr txBox="1"/>
          <p:nvPr/>
        </p:nvSpPr>
        <p:spPr>
          <a:xfrm>
            <a:off x="2235007" y="2659559"/>
            <a:ext cx="7721986" cy="769441"/>
          </a:xfrm>
          <a:prstGeom prst="rect">
            <a:avLst/>
          </a:prstGeom>
          <a:noFill/>
        </p:spPr>
        <p:txBody>
          <a:bodyPr wrap="none" rtlCol="0">
            <a:spAutoFit/>
          </a:bodyPr>
          <a:lstStyle/>
          <a:p>
            <a:r>
              <a:rPr lang="en-US" sz="4400" b="1" dirty="0">
                <a:latin typeface="Inter" panose="020B0502030000000004" pitchFamily="34" charset="0"/>
                <a:ea typeface="Inter" panose="020B0502030000000004" pitchFamily="34" charset="0"/>
              </a:rPr>
              <a:t>THE EXPOSURE TRI     NGLE</a:t>
            </a:r>
          </a:p>
        </p:txBody>
      </p:sp>
      <p:pic>
        <p:nvPicPr>
          <p:cNvPr id="7" name="Picture 6">
            <a:extLst>
              <a:ext uri="{FF2B5EF4-FFF2-40B4-BE49-F238E27FC236}">
                <a16:creationId xmlns:a16="http://schemas.microsoft.com/office/drawing/2014/main" id="{E632CEA9-3F0F-46FD-A8F9-9C747A09FCA3}"/>
              </a:ext>
            </a:extLst>
          </p:cNvPr>
          <p:cNvPicPr>
            <a:picLocks noChangeAspect="1"/>
          </p:cNvPicPr>
          <p:nvPr/>
        </p:nvPicPr>
        <p:blipFill>
          <a:blip r:embed="rId3"/>
          <a:stretch>
            <a:fillRect/>
          </a:stretch>
        </p:blipFill>
        <p:spPr>
          <a:xfrm>
            <a:off x="7695630" y="2747055"/>
            <a:ext cx="568549" cy="529545"/>
          </a:xfrm>
          <a:prstGeom prst="rect">
            <a:avLst/>
          </a:prstGeom>
        </p:spPr>
      </p:pic>
      <mc:AlternateContent xmlns:mc="http://schemas.openxmlformats.org/markup-compatibility/2006">
        <mc:Choice xmlns:am3d="http://schemas.microsoft.com/office/drawing/2017/model3d" Requires="am3d">
          <p:graphicFrame>
            <p:nvGraphicFramePr>
              <p:cNvPr id="9" name="3D Model 8" descr="Camera">
                <a:extLst>
                  <a:ext uri="{FF2B5EF4-FFF2-40B4-BE49-F238E27FC236}">
                    <a16:creationId xmlns:a16="http://schemas.microsoft.com/office/drawing/2014/main" id="{802840BF-7345-4AB2-B0DA-2D6402739E10}"/>
                  </a:ext>
                </a:extLst>
              </p:cNvPr>
              <p:cNvGraphicFramePr>
                <a:graphicFrameLocks noChangeAspect="1"/>
              </p:cNvGraphicFramePr>
              <p:nvPr>
                <p:extLst>
                  <p:ext uri="{D42A27DB-BD31-4B8C-83A1-F6EECF244321}">
                    <p14:modId xmlns:p14="http://schemas.microsoft.com/office/powerpoint/2010/main" val="940123056"/>
                  </p:ext>
                </p:extLst>
              </p:nvPr>
            </p:nvGraphicFramePr>
            <p:xfrm>
              <a:off x="3362326" y="-4407987"/>
              <a:ext cx="5467343" cy="3638546"/>
            </p:xfrm>
            <a:graphic>
              <a:graphicData uri="http://schemas.microsoft.com/office/drawing/2017/model3d">
                <am3d:model3d r:embed="rId4">
                  <am3d:spPr>
                    <a:xfrm>
                      <a:off x="0" y="0"/>
                      <a:ext cx="5467343" cy="3638546"/>
                    </a:xfrm>
                    <a:prstGeom prst="rect">
                      <a:avLst/>
                    </a:prstGeom>
                  </am3d:spPr>
                  <am3d:camera>
                    <am3d:pos x="0" y="0" z="61078722"/>
                    <am3d:up dx="0" dy="36000000" dz="0"/>
                    <am3d:lookAt x="0" y="0" z="0"/>
                    <am3d:perspective fov="2700000"/>
                  </am3d:camera>
                  <am3d:trans>
                    <am3d:meterPerModelUnit n="5696654" d="1000000"/>
                    <am3d:preTrans dx="0" dy="-10239108" dz="0"/>
                    <am3d:scale>
                      <am3d:sx n="1000000" d="1000000"/>
                      <am3d:sy n="1000000" d="1000000"/>
                      <am3d:sz n="1000000" d="1000000"/>
                    </am3d:scale>
                    <am3d:rot ax="-4585466" ay="-531" az="2301"/>
                    <am3d:postTrans dx="0" dy="0" dz="0"/>
                  </am3d:trans>
                  <am3d:raster rName="Office3DRenderer" rVer="16.0.8326">
                    <am3d:blip r:embed="rId5"/>
                  </am3d:raster>
                  <am3d:objViewport viewportSz="65531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descr="Camera">
                <a:extLst>
                  <a:ext uri="{FF2B5EF4-FFF2-40B4-BE49-F238E27FC236}">
                    <a16:creationId xmlns:a16="http://schemas.microsoft.com/office/drawing/2014/main" id="{802840BF-7345-4AB2-B0DA-2D6402739E10}"/>
                  </a:ext>
                </a:extLst>
              </p:cNvPr>
              <p:cNvPicPr>
                <a:picLocks noGrp="1" noRot="1" noChangeAspect="1" noMove="1" noResize="1" noEditPoints="1" noAdjustHandles="1" noChangeArrowheads="1" noChangeShapeType="1" noCrop="1"/>
              </p:cNvPicPr>
              <p:nvPr/>
            </p:nvPicPr>
            <p:blipFill>
              <a:blip r:embed="rId5"/>
              <a:stretch>
                <a:fillRect/>
              </a:stretch>
            </p:blipFill>
            <p:spPr>
              <a:xfrm>
                <a:off x="3362326" y="-4407987"/>
                <a:ext cx="5467343" cy="3638546"/>
              </a:xfrm>
              <a:prstGeom prst="rect">
                <a:avLst/>
              </a:prstGeom>
            </p:spPr>
          </p:pic>
        </mc:Fallback>
      </mc:AlternateContent>
    </p:spTree>
    <p:extLst>
      <p:ext uri="{BB962C8B-B14F-4D97-AF65-F5344CB8AC3E}">
        <p14:creationId xmlns:p14="http://schemas.microsoft.com/office/powerpoint/2010/main" val="28249499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44D67E-4773-4610-854D-E18F95A54F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TextBox 23">
            <a:extLst>
              <a:ext uri="{FF2B5EF4-FFF2-40B4-BE49-F238E27FC236}">
                <a16:creationId xmlns:a16="http://schemas.microsoft.com/office/drawing/2014/main" id="{9DB5EDFA-E54B-44B5-853C-18F052BEE413}"/>
              </a:ext>
            </a:extLst>
          </p:cNvPr>
          <p:cNvSpPr txBox="1"/>
          <p:nvPr/>
        </p:nvSpPr>
        <p:spPr>
          <a:xfrm>
            <a:off x="2222183" y="11092491"/>
            <a:ext cx="7747634" cy="646331"/>
          </a:xfrm>
          <a:prstGeom prst="rect">
            <a:avLst/>
          </a:prstGeom>
          <a:noFill/>
        </p:spPr>
        <p:txBody>
          <a:bodyPr wrap="none" rtlCol="0">
            <a:spAutoFit/>
          </a:bodyPr>
          <a:lstStyle/>
          <a:p>
            <a:r>
              <a:rPr lang="en-US" sz="3600" b="1" dirty="0">
                <a:latin typeface="Inter" panose="020B0502030000000004" pitchFamily="34" charset="0"/>
                <a:ea typeface="Inter" panose="020B0502030000000004" pitchFamily="34" charset="0"/>
              </a:rPr>
              <a:t>FUZZY LOGIC CONTROL SYSTEM</a:t>
            </a:r>
          </a:p>
        </p:txBody>
      </p:sp>
      <mc:AlternateContent xmlns:mc="http://schemas.openxmlformats.org/markup-compatibility/2006">
        <mc:Choice xmlns:am3d="http://schemas.microsoft.com/office/drawing/2017/model3d" Requires="am3d">
          <p:graphicFrame>
            <p:nvGraphicFramePr>
              <p:cNvPr id="2" name="3D Model 1" descr="Camera">
                <a:extLst>
                  <a:ext uri="{FF2B5EF4-FFF2-40B4-BE49-F238E27FC236}">
                    <a16:creationId xmlns:a16="http://schemas.microsoft.com/office/drawing/2014/main" id="{EC6EF516-7E50-4361-A398-A835687ACDC1}"/>
                  </a:ext>
                </a:extLst>
              </p:cNvPr>
              <p:cNvGraphicFramePr>
                <a:graphicFrameLocks noChangeAspect="1"/>
              </p:cNvGraphicFramePr>
              <p:nvPr/>
            </p:nvGraphicFramePr>
            <p:xfrm>
              <a:off x="3643653" y="9992410"/>
              <a:ext cx="4904693" cy="2846494"/>
            </p:xfrm>
            <a:graphic>
              <a:graphicData uri="http://schemas.microsoft.com/office/drawing/2017/model3d">
                <am3d:model3d r:embed="rId4">
                  <am3d:spPr>
                    <a:xfrm>
                      <a:off x="0" y="0"/>
                      <a:ext cx="4904693" cy="2846494"/>
                    </a:xfrm>
                    <a:prstGeom prst="rect">
                      <a:avLst/>
                    </a:prstGeom>
                  </am3d:spPr>
                  <am3d:camera>
                    <am3d:pos x="0" y="0" z="61078722"/>
                    <am3d:up dx="0" dy="36000000" dz="0"/>
                    <am3d:lookAt x="0" y="0" z="0"/>
                    <am3d:perspective fov="2700000"/>
                  </am3d:camera>
                  <am3d:trans>
                    <am3d:meterPerModelUnit n="5696654" d="1000000"/>
                    <am3d:preTrans dx="0" dy="-10239108" dz="0"/>
                    <am3d:scale>
                      <am3d:sx n="1000000" d="1000000"/>
                      <am3d:sy n="1000000" d="1000000"/>
                      <am3d:sz n="1000000" d="1000000"/>
                    </am3d:scale>
                    <am3d:rot ax="-10781610" ay="-26114" az="10799868"/>
                    <am3d:postTrans dx="0" dy="0" dz="0"/>
                  </am3d:trans>
                  <am3d:raster rName="Office3DRenderer" rVer="16.0.8326">
                    <am3d:blip r:embed="rId5"/>
                  </am3d:raster>
                  <am3d:objViewport viewportSz="584317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amera">
                <a:extLst>
                  <a:ext uri="{FF2B5EF4-FFF2-40B4-BE49-F238E27FC236}">
                    <a16:creationId xmlns:a16="http://schemas.microsoft.com/office/drawing/2014/main" id="{EC6EF516-7E50-4361-A398-A835687ACDC1}"/>
                  </a:ext>
                </a:extLst>
              </p:cNvPr>
              <p:cNvPicPr>
                <a:picLocks noGrp="1" noRot="1" noChangeAspect="1" noMove="1" noResize="1" noEditPoints="1" noAdjustHandles="1" noChangeArrowheads="1" noChangeShapeType="1" noCrop="1"/>
              </p:cNvPicPr>
              <p:nvPr/>
            </p:nvPicPr>
            <p:blipFill>
              <a:blip r:embed="rId5"/>
              <a:stretch>
                <a:fillRect/>
              </a:stretch>
            </p:blipFill>
            <p:spPr>
              <a:xfrm>
                <a:off x="3643653" y="9992410"/>
                <a:ext cx="4904693" cy="2846494"/>
              </a:xfrm>
              <a:prstGeom prst="rect">
                <a:avLst/>
              </a:prstGeom>
            </p:spPr>
          </p:pic>
        </mc:Fallback>
      </mc:AlternateContent>
      <p:sp>
        <p:nvSpPr>
          <p:cNvPr id="5" name="TextBox 4">
            <a:extLst>
              <a:ext uri="{FF2B5EF4-FFF2-40B4-BE49-F238E27FC236}">
                <a16:creationId xmlns:a16="http://schemas.microsoft.com/office/drawing/2014/main" id="{699254C9-8593-4BAF-8E40-BB1FD59CD786}"/>
              </a:ext>
            </a:extLst>
          </p:cNvPr>
          <p:cNvSpPr txBox="1"/>
          <p:nvPr/>
        </p:nvSpPr>
        <p:spPr>
          <a:xfrm>
            <a:off x="2908268" y="824714"/>
            <a:ext cx="6375463" cy="769441"/>
          </a:xfrm>
          <a:prstGeom prst="rect">
            <a:avLst/>
          </a:prstGeom>
          <a:noFill/>
        </p:spPr>
        <p:txBody>
          <a:bodyPr wrap="none" rtlCol="0">
            <a:spAutoFit/>
          </a:bodyPr>
          <a:lstStyle/>
          <a:p>
            <a:r>
              <a:rPr lang="en-US" sz="4400" b="1" dirty="0">
                <a:latin typeface="Inter" panose="020B0502030000000004" pitchFamily="34" charset="0"/>
                <a:ea typeface="Inter" panose="020B0502030000000004" pitchFamily="34" charset="0"/>
              </a:rPr>
              <a:t>LINGUISTIC VARIABLE</a:t>
            </a:r>
          </a:p>
        </p:txBody>
      </p:sp>
      <p:graphicFrame>
        <p:nvGraphicFramePr>
          <p:cNvPr id="4" name="Table 5">
            <a:extLst>
              <a:ext uri="{FF2B5EF4-FFF2-40B4-BE49-F238E27FC236}">
                <a16:creationId xmlns:a16="http://schemas.microsoft.com/office/drawing/2014/main" id="{DD579805-BCB1-4398-AABE-38C33A812E31}"/>
              </a:ext>
            </a:extLst>
          </p:cNvPr>
          <p:cNvGraphicFramePr>
            <a:graphicFrameLocks noGrp="1"/>
          </p:cNvGraphicFramePr>
          <p:nvPr>
            <p:extLst>
              <p:ext uri="{D42A27DB-BD31-4B8C-83A1-F6EECF244321}">
                <p14:modId xmlns:p14="http://schemas.microsoft.com/office/powerpoint/2010/main" val="2919968228"/>
              </p:ext>
            </p:extLst>
          </p:nvPr>
        </p:nvGraphicFramePr>
        <p:xfrm>
          <a:off x="2031999" y="2438400"/>
          <a:ext cx="8128000" cy="1554480"/>
        </p:xfrm>
        <a:graphic>
          <a:graphicData uri="http://schemas.openxmlformats.org/drawingml/2006/table">
            <a:tbl>
              <a:tblPr firstRow="1" bandRow="1">
                <a:tableStyleId>{C083E6E3-FA7D-4D7B-A595-EF9225AFEA82}</a:tableStyleId>
              </a:tblPr>
              <a:tblGrid>
                <a:gridCol w="4064000">
                  <a:extLst>
                    <a:ext uri="{9D8B030D-6E8A-4147-A177-3AD203B41FA5}">
                      <a16:colId xmlns:a16="http://schemas.microsoft.com/office/drawing/2014/main" val="3660232083"/>
                    </a:ext>
                  </a:extLst>
                </a:gridCol>
                <a:gridCol w="4064000">
                  <a:extLst>
                    <a:ext uri="{9D8B030D-6E8A-4147-A177-3AD203B41FA5}">
                      <a16:colId xmlns:a16="http://schemas.microsoft.com/office/drawing/2014/main" val="4199370163"/>
                    </a:ext>
                  </a:extLst>
                </a:gridCol>
              </a:tblGrid>
              <a:tr h="370840">
                <a:tc>
                  <a:txBody>
                    <a:bodyPr/>
                    <a:lstStyle/>
                    <a:p>
                      <a:r>
                        <a:rPr lang="en-US" sz="2800" b="0" dirty="0">
                          <a:latin typeface="Inter" panose="020B0502030000000004" pitchFamily="34" charset="0"/>
                          <a:ea typeface="Inter" panose="020B0502030000000004" pitchFamily="34" charset="0"/>
                        </a:rPr>
                        <a:t>Low </a:t>
                      </a:r>
                    </a:p>
                  </a:txBody>
                  <a:tcPr/>
                </a:tc>
                <a:tc>
                  <a:txBody>
                    <a:bodyPr/>
                    <a:lstStyle/>
                    <a:p>
                      <a:r>
                        <a:rPr lang="en-US" sz="2800" b="0" dirty="0">
                          <a:latin typeface="Inter" panose="020B0502030000000004" pitchFamily="34" charset="0"/>
                          <a:ea typeface="Inter" panose="020B0502030000000004" pitchFamily="34" charset="0"/>
                        </a:rPr>
                        <a:t>0 to 1200</a:t>
                      </a:r>
                    </a:p>
                  </a:txBody>
                  <a:tcPr/>
                </a:tc>
                <a:extLst>
                  <a:ext uri="{0D108BD9-81ED-4DB2-BD59-A6C34878D82A}">
                    <a16:rowId xmlns:a16="http://schemas.microsoft.com/office/drawing/2014/main" val="193405767"/>
                  </a:ext>
                </a:extLst>
              </a:tr>
              <a:tr h="370840">
                <a:tc>
                  <a:txBody>
                    <a:bodyPr/>
                    <a:lstStyle/>
                    <a:p>
                      <a:r>
                        <a:rPr lang="en-US" sz="2800" b="0" dirty="0">
                          <a:latin typeface="Inter" panose="020B0502030000000004" pitchFamily="34" charset="0"/>
                          <a:ea typeface="Inter" panose="020B0502030000000004" pitchFamily="34" charset="0"/>
                        </a:rPr>
                        <a:t>Medium</a:t>
                      </a:r>
                    </a:p>
                  </a:txBody>
                  <a:tcPr/>
                </a:tc>
                <a:tc>
                  <a:txBody>
                    <a:bodyPr/>
                    <a:lstStyle/>
                    <a:p>
                      <a:r>
                        <a:rPr lang="en-US" sz="2800" b="0" dirty="0">
                          <a:latin typeface="Inter" panose="020B0502030000000004" pitchFamily="34" charset="0"/>
                          <a:ea typeface="Inter" panose="020B0502030000000004" pitchFamily="34" charset="0"/>
                        </a:rPr>
                        <a:t>700 to 3200</a:t>
                      </a:r>
                    </a:p>
                  </a:txBody>
                  <a:tcPr/>
                </a:tc>
                <a:extLst>
                  <a:ext uri="{0D108BD9-81ED-4DB2-BD59-A6C34878D82A}">
                    <a16:rowId xmlns:a16="http://schemas.microsoft.com/office/drawing/2014/main" val="3112272182"/>
                  </a:ext>
                </a:extLst>
              </a:tr>
              <a:tr h="370840">
                <a:tc>
                  <a:txBody>
                    <a:bodyPr/>
                    <a:lstStyle/>
                    <a:p>
                      <a:r>
                        <a:rPr lang="en-US" sz="2800" b="0" dirty="0">
                          <a:latin typeface="Inter" panose="020B0502030000000004" pitchFamily="34" charset="0"/>
                          <a:ea typeface="Inter" panose="020B0502030000000004" pitchFamily="34" charset="0"/>
                        </a:rPr>
                        <a:t>High</a:t>
                      </a:r>
                    </a:p>
                  </a:txBody>
                  <a:tcPr/>
                </a:tc>
                <a:tc>
                  <a:txBody>
                    <a:bodyPr/>
                    <a:lstStyle/>
                    <a:p>
                      <a:r>
                        <a:rPr lang="en-US" sz="2800" b="0" dirty="0">
                          <a:latin typeface="Inter" panose="020B0502030000000004" pitchFamily="34" charset="0"/>
                          <a:ea typeface="Inter" panose="020B0502030000000004" pitchFamily="34" charset="0"/>
                        </a:rPr>
                        <a:t>2400 to 6400</a:t>
                      </a:r>
                    </a:p>
                  </a:txBody>
                  <a:tcPr/>
                </a:tc>
                <a:extLst>
                  <a:ext uri="{0D108BD9-81ED-4DB2-BD59-A6C34878D82A}">
                    <a16:rowId xmlns:a16="http://schemas.microsoft.com/office/drawing/2014/main" val="437617109"/>
                  </a:ext>
                </a:extLst>
              </a:tr>
            </a:tbl>
          </a:graphicData>
        </a:graphic>
      </p:graphicFrame>
      <p:sp>
        <p:nvSpPr>
          <p:cNvPr id="8" name="TextBox 7">
            <a:extLst>
              <a:ext uri="{FF2B5EF4-FFF2-40B4-BE49-F238E27FC236}">
                <a16:creationId xmlns:a16="http://schemas.microsoft.com/office/drawing/2014/main" id="{11CA8981-FA39-4DD8-BFE4-263E163C9A5C}"/>
              </a:ext>
            </a:extLst>
          </p:cNvPr>
          <p:cNvSpPr txBox="1"/>
          <p:nvPr/>
        </p:nvSpPr>
        <p:spPr>
          <a:xfrm>
            <a:off x="2362200" y="1462279"/>
            <a:ext cx="7416799" cy="369332"/>
          </a:xfrm>
          <a:prstGeom prst="rect">
            <a:avLst/>
          </a:prstGeom>
          <a:noFill/>
        </p:spPr>
        <p:txBody>
          <a:bodyPr wrap="square" rtlCol="0">
            <a:spAutoFit/>
          </a:bodyPr>
          <a:lstStyle/>
          <a:p>
            <a:pPr algn="ctr"/>
            <a:r>
              <a:rPr lang="en-US" spc="2400" dirty="0">
                <a:latin typeface="Inter" panose="020B0502030000000004" pitchFamily="34" charset="0"/>
                <a:ea typeface="Inter" panose="020B0502030000000004" pitchFamily="34" charset="0"/>
              </a:rPr>
              <a:t> ISO</a:t>
            </a:r>
          </a:p>
        </p:txBody>
      </p:sp>
    </p:spTree>
    <p:extLst>
      <p:ext uri="{BB962C8B-B14F-4D97-AF65-F5344CB8AC3E}">
        <p14:creationId xmlns:p14="http://schemas.microsoft.com/office/powerpoint/2010/main" val="28010725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D70146-5B05-4D96-AD3E-3CA9597C1A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Picture 9">
            <a:extLst>
              <a:ext uri="{FF2B5EF4-FFF2-40B4-BE49-F238E27FC236}">
                <a16:creationId xmlns:a16="http://schemas.microsoft.com/office/drawing/2014/main" id="{3D45227F-90B6-4BA8-992E-463DA37AC08E}"/>
              </a:ext>
            </a:extLst>
          </p:cNvPr>
          <p:cNvPicPr>
            <a:picLocks noChangeAspect="1"/>
          </p:cNvPicPr>
          <p:nvPr/>
        </p:nvPicPr>
        <p:blipFill>
          <a:blip r:embed="rId3">
            <a:duotone>
              <a:schemeClr val="bg2">
                <a:shade val="45000"/>
                <a:satMod val="135000"/>
              </a:schemeClr>
              <a:prstClr val="white"/>
            </a:duotone>
          </a:blip>
          <a:stretch>
            <a:fillRect/>
          </a:stretch>
        </p:blipFill>
        <p:spPr>
          <a:xfrm>
            <a:off x="2661871" y="71900"/>
            <a:ext cx="6868258" cy="6714200"/>
          </a:xfrm>
          <a:prstGeom prst="rect">
            <a:avLst/>
          </a:prstGeom>
        </p:spPr>
      </p:pic>
      <mc:AlternateContent xmlns:mc="http://schemas.openxmlformats.org/markup-compatibility/2006">
        <mc:Choice xmlns:am3d="http://schemas.microsoft.com/office/drawing/2017/model3d" Requires="am3d">
          <p:graphicFrame>
            <p:nvGraphicFramePr>
              <p:cNvPr id="2" name="3D Model 1" descr="Camera">
                <a:extLst>
                  <a:ext uri="{FF2B5EF4-FFF2-40B4-BE49-F238E27FC236}">
                    <a16:creationId xmlns:a16="http://schemas.microsoft.com/office/drawing/2014/main" id="{EC6EF516-7E50-4361-A398-A835687ACDC1}"/>
                  </a:ext>
                </a:extLst>
              </p:cNvPr>
              <p:cNvGraphicFramePr>
                <a:graphicFrameLocks noChangeAspect="1"/>
              </p:cNvGraphicFramePr>
              <p:nvPr>
                <p:extLst>
                  <p:ext uri="{D42A27DB-BD31-4B8C-83A1-F6EECF244321}">
                    <p14:modId xmlns:p14="http://schemas.microsoft.com/office/powerpoint/2010/main" val="4095664771"/>
                  </p:ext>
                </p:extLst>
              </p:nvPr>
            </p:nvGraphicFramePr>
            <p:xfrm>
              <a:off x="3777027" y="1929951"/>
              <a:ext cx="4648200" cy="3188579"/>
            </p:xfrm>
            <a:graphic>
              <a:graphicData uri="http://schemas.microsoft.com/office/drawing/2017/model3d">
                <am3d:model3d r:embed="rId4">
                  <am3d:spPr>
                    <a:xfrm>
                      <a:off x="0" y="0"/>
                      <a:ext cx="4648200" cy="3188579"/>
                    </a:xfrm>
                    <a:prstGeom prst="rect">
                      <a:avLst/>
                    </a:prstGeom>
                  </am3d:spPr>
                  <am3d:camera>
                    <am3d:pos x="0" y="0" z="61078722"/>
                    <am3d:up dx="0" dy="36000000" dz="0"/>
                    <am3d:lookAt x="0" y="0" z="0"/>
                    <am3d:perspective fov="2700000"/>
                  </am3d:camera>
                  <am3d:trans>
                    <am3d:meterPerModelUnit n="5696654" d="1000000"/>
                    <am3d:preTrans dx="0" dy="-10239108" dz="0"/>
                    <am3d:scale>
                      <am3d:sx n="1000000" d="1000000"/>
                      <am3d:sy n="1000000" d="1000000"/>
                      <am3d:sz n="1000000" d="1000000"/>
                    </am3d:scale>
                    <am3d:rot ax="100425" ay="200213" az="5867"/>
                    <am3d:postTrans dx="0" dy="0" dz="0"/>
                  </am3d:trans>
                  <am3d:raster rName="Office3DRenderer" rVer="16.0.8326">
                    <am3d:blip r:embed="rId5"/>
                  </am3d:raster>
                  <am3d:objViewport viewportSz="675075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amera">
                <a:extLst>
                  <a:ext uri="{FF2B5EF4-FFF2-40B4-BE49-F238E27FC236}">
                    <a16:creationId xmlns:a16="http://schemas.microsoft.com/office/drawing/2014/main" id="{EC6EF516-7E50-4361-A398-A835687ACDC1}"/>
                  </a:ext>
                </a:extLst>
              </p:cNvPr>
              <p:cNvPicPr>
                <a:picLocks noGrp="1" noRot="1" noChangeAspect="1" noMove="1" noResize="1" noEditPoints="1" noAdjustHandles="1" noChangeArrowheads="1" noChangeShapeType="1" noCrop="1"/>
              </p:cNvPicPr>
              <p:nvPr/>
            </p:nvPicPr>
            <p:blipFill>
              <a:blip r:embed="rId5"/>
              <a:stretch>
                <a:fillRect/>
              </a:stretch>
            </p:blipFill>
            <p:spPr>
              <a:xfrm>
                <a:off x="3777027" y="1929951"/>
                <a:ext cx="4648200" cy="3188579"/>
              </a:xfrm>
              <a:prstGeom prst="rect">
                <a:avLst/>
              </a:prstGeom>
            </p:spPr>
          </p:pic>
        </mc:Fallback>
      </mc:AlternateContent>
      <p:sp>
        <p:nvSpPr>
          <p:cNvPr id="7" name="TextBox 6">
            <a:extLst>
              <a:ext uri="{FF2B5EF4-FFF2-40B4-BE49-F238E27FC236}">
                <a16:creationId xmlns:a16="http://schemas.microsoft.com/office/drawing/2014/main" id="{0B9037B0-B5D5-4C06-A442-4B6F95608689}"/>
              </a:ext>
            </a:extLst>
          </p:cNvPr>
          <p:cNvSpPr txBox="1"/>
          <p:nvPr/>
        </p:nvSpPr>
        <p:spPr>
          <a:xfrm>
            <a:off x="3429243" y="7906919"/>
            <a:ext cx="5333511" cy="369332"/>
          </a:xfrm>
          <a:prstGeom prst="rect">
            <a:avLst/>
          </a:prstGeom>
          <a:noFill/>
        </p:spPr>
        <p:txBody>
          <a:bodyPr wrap="none" rtlCol="0">
            <a:spAutoFit/>
          </a:bodyPr>
          <a:lstStyle/>
          <a:p>
            <a:r>
              <a:rPr lang="en-US" spc="2400" dirty="0">
                <a:solidFill>
                  <a:schemeClr val="bg1">
                    <a:lumMod val="75000"/>
                  </a:schemeClr>
                </a:solidFill>
                <a:latin typeface="Inter" panose="020B0502030000000004" pitchFamily="34" charset="0"/>
                <a:ea typeface="Inter" panose="020B0502030000000004" pitchFamily="34" charset="0"/>
              </a:rPr>
              <a:t>PHOTOGRAPHY</a:t>
            </a:r>
          </a:p>
        </p:txBody>
      </p:sp>
      <p:sp>
        <p:nvSpPr>
          <p:cNvPr id="9" name="TextBox 8">
            <a:extLst>
              <a:ext uri="{FF2B5EF4-FFF2-40B4-BE49-F238E27FC236}">
                <a16:creationId xmlns:a16="http://schemas.microsoft.com/office/drawing/2014/main" id="{3253B7A5-EC7B-4933-9FA4-98EBD39D9CA4}"/>
              </a:ext>
            </a:extLst>
          </p:cNvPr>
          <p:cNvSpPr txBox="1"/>
          <p:nvPr/>
        </p:nvSpPr>
        <p:spPr>
          <a:xfrm>
            <a:off x="2235007" y="7213678"/>
            <a:ext cx="7721986" cy="769441"/>
          </a:xfrm>
          <a:prstGeom prst="rect">
            <a:avLst/>
          </a:prstGeom>
          <a:noFill/>
        </p:spPr>
        <p:txBody>
          <a:bodyPr wrap="none" rtlCol="0">
            <a:spAutoFit/>
          </a:bodyPr>
          <a:lstStyle/>
          <a:p>
            <a:r>
              <a:rPr lang="en-US" sz="4400" b="1" dirty="0">
                <a:solidFill>
                  <a:schemeClr val="bg1">
                    <a:lumMod val="75000"/>
                  </a:schemeClr>
                </a:solidFill>
                <a:latin typeface="Inter" panose="020B0502030000000004" pitchFamily="34" charset="0"/>
                <a:ea typeface="Inter" panose="020B0502030000000004" pitchFamily="34" charset="0"/>
              </a:rPr>
              <a:t>THE EXPOSURE TRI     NGLE</a:t>
            </a:r>
          </a:p>
        </p:txBody>
      </p:sp>
    </p:spTree>
    <p:extLst>
      <p:ext uri="{BB962C8B-B14F-4D97-AF65-F5344CB8AC3E}">
        <p14:creationId xmlns:p14="http://schemas.microsoft.com/office/powerpoint/2010/main" val="587443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6D70146-5B05-4D96-AD3E-3CA9597C1A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Picture 9">
            <a:extLst>
              <a:ext uri="{FF2B5EF4-FFF2-40B4-BE49-F238E27FC236}">
                <a16:creationId xmlns:a16="http://schemas.microsoft.com/office/drawing/2014/main" id="{3D45227F-90B6-4BA8-992E-463DA37AC08E}"/>
              </a:ext>
            </a:extLst>
          </p:cNvPr>
          <p:cNvPicPr>
            <a:picLocks noChangeAspect="1"/>
          </p:cNvPicPr>
          <p:nvPr/>
        </p:nvPicPr>
        <p:blipFill>
          <a:blip r:embed="rId4">
            <a:duotone>
              <a:schemeClr val="bg2">
                <a:shade val="45000"/>
                <a:satMod val="135000"/>
              </a:schemeClr>
              <a:prstClr val="white"/>
            </a:duotone>
          </a:blip>
          <a:stretch>
            <a:fillRect/>
          </a:stretch>
        </p:blipFill>
        <p:spPr>
          <a:xfrm rot="14354458">
            <a:off x="4013337" y="1677296"/>
            <a:ext cx="3583794" cy="3503408"/>
          </a:xfrm>
          <a:prstGeom prst="rect">
            <a:avLst/>
          </a:prstGeom>
        </p:spPr>
      </p:pic>
      <p:sp>
        <p:nvSpPr>
          <p:cNvPr id="7" name="TextBox 6">
            <a:extLst>
              <a:ext uri="{FF2B5EF4-FFF2-40B4-BE49-F238E27FC236}">
                <a16:creationId xmlns:a16="http://schemas.microsoft.com/office/drawing/2014/main" id="{0B9037B0-B5D5-4C06-A442-4B6F95608689}"/>
              </a:ext>
            </a:extLst>
          </p:cNvPr>
          <p:cNvSpPr txBox="1"/>
          <p:nvPr/>
        </p:nvSpPr>
        <p:spPr>
          <a:xfrm>
            <a:off x="3429243" y="7906919"/>
            <a:ext cx="5333511" cy="369332"/>
          </a:xfrm>
          <a:prstGeom prst="rect">
            <a:avLst/>
          </a:prstGeom>
          <a:noFill/>
        </p:spPr>
        <p:txBody>
          <a:bodyPr wrap="none" rtlCol="0">
            <a:spAutoFit/>
          </a:bodyPr>
          <a:lstStyle/>
          <a:p>
            <a:r>
              <a:rPr lang="en-US" spc="2400" dirty="0">
                <a:solidFill>
                  <a:schemeClr val="bg1">
                    <a:lumMod val="75000"/>
                  </a:schemeClr>
                </a:solidFill>
                <a:latin typeface="Inter" panose="020B0502030000000004" pitchFamily="34" charset="0"/>
                <a:ea typeface="Inter" panose="020B0502030000000004" pitchFamily="34" charset="0"/>
              </a:rPr>
              <a:t>PHOTOGRAPHY</a:t>
            </a:r>
          </a:p>
        </p:txBody>
      </p:sp>
      <p:sp>
        <p:nvSpPr>
          <p:cNvPr id="9" name="TextBox 8">
            <a:extLst>
              <a:ext uri="{FF2B5EF4-FFF2-40B4-BE49-F238E27FC236}">
                <a16:creationId xmlns:a16="http://schemas.microsoft.com/office/drawing/2014/main" id="{3253B7A5-EC7B-4933-9FA4-98EBD39D9CA4}"/>
              </a:ext>
            </a:extLst>
          </p:cNvPr>
          <p:cNvSpPr txBox="1"/>
          <p:nvPr/>
        </p:nvSpPr>
        <p:spPr>
          <a:xfrm>
            <a:off x="2235007" y="7213678"/>
            <a:ext cx="7721986" cy="769441"/>
          </a:xfrm>
          <a:prstGeom prst="rect">
            <a:avLst/>
          </a:prstGeom>
          <a:noFill/>
        </p:spPr>
        <p:txBody>
          <a:bodyPr wrap="none" rtlCol="0">
            <a:spAutoFit/>
          </a:bodyPr>
          <a:lstStyle/>
          <a:p>
            <a:r>
              <a:rPr lang="en-US" sz="4400" b="1" dirty="0">
                <a:solidFill>
                  <a:schemeClr val="bg1">
                    <a:lumMod val="75000"/>
                  </a:schemeClr>
                </a:solidFill>
                <a:latin typeface="Inter" panose="020B0502030000000004" pitchFamily="34" charset="0"/>
                <a:ea typeface="Inter" panose="020B0502030000000004" pitchFamily="34" charset="0"/>
              </a:rPr>
              <a:t>THE EXPOSURE TRI     NGLE</a:t>
            </a:r>
          </a:p>
        </p:txBody>
      </p:sp>
      <mc:AlternateContent xmlns:mc="http://schemas.openxmlformats.org/markup-compatibility/2006">
        <mc:Choice xmlns:am3d="http://schemas.microsoft.com/office/drawing/2017/model3d" Requires="am3d">
          <p:graphicFrame>
            <p:nvGraphicFramePr>
              <p:cNvPr id="8" name="3D Model 7" descr="Camera">
                <a:extLst>
                  <a:ext uri="{FF2B5EF4-FFF2-40B4-BE49-F238E27FC236}">
                    <a16:creationId xmlns:a16="http://schemas.microsoft.com/office/drawing/2014/main" id="{080AA2E1-E04B-4AC0-B7FE-C8860946AA78}"/>
                  </a:ext>
                </a:extLst>
              </p:cNvPr>
              <p:cNvGraphicFramePr>
                <a:graphicFrameLocks noChangeAspect="1"/>
              </p:cNvGraphicFramePr>
              <p:nvPr>
                <p:extLst>
                  <p:ext uri="{D42A27DB-BD31-4B8C-83A1-F6EECF244321}">
                    <p14:modId xmlns:p14="http://schemas.microsoft.com/office/powerpoint/2010/main" val="2438136798"/>
                  </p:ext>
                </p:extLst>
              </p:nvPr>
            </p:nvGraphicFramePr>
            <p:xfrm>
              <a:off x="3269607" y="5178475"/>
              <a:ext cx="5740467" cy="3359050"/>
            </p:xfrm>
            <a:graphic>
              <a:graphicData uri="http://schemas.microsoft.com/office/drawing/2017/model3d">
                <am3d:model3d r:embed="rId5">
                  <am3d:spPr>
                    <a:xfrm>
                      <a:off x="0" y="0"/>
                      <a:ext cx="5740467" cy="3359050"/>
                    </a:xfrm>
                    <a:prstGeom prst="rect">
                      <a:avLst/>
                    </a:prstGeom>
                  </am3d:spPr>
                  <am3d:camera>
                    <am3d:pos x="0" y="0" z="61078722"/>
                    <am3d:up dx="0" dy="36000000" dz="0"/>
                    <am3d:lookAt x="0" y="0" z="0"/>
                    <am3d:perspective fov="2700000"/>
                  </am3d:camera>
                  <am3d:trans>
                    <am3d:meterPerModelUnit n="5696654" d="1000000"/>
                    <am3d:preTrans dx="0" dy="-10239108" dz="0"/>
                    <am3d:scale>
                      <am3d:sx n="1000000" d="1000000"/>
                      <am3d:sy n="1000000" d="1000000"/>
                      <am3d:sz n="1000000" d="1000000"/>
                    </am3d:scale>
                    <am3d:rot ax="5956297" ay="1457" az="-9044"/>
                    <am3d:postTrans dx="0" dy="0" dz="0"/>
                  </am3d:trans>
                  <am3d:raster rName="Office3DRenderer" rVer="16.0.8326">
                    <am3d:blip r:embed="rId6"/>
                  </am3d:raster>
                  <am3d:objViewport viewportSz="699384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8" name="3D Model 7" descr="Camera">
                <a:extLst>
                  <a:ext uri="{FF2B5EF4-FFF2-40B4-BE49-F238E27FC236}">
                    <a16:creationId xmlns:a16="http://schemas.microsoft.com/office/drawing/2014/main" id="{080AA2E1-E04B-4AC0-B7FE-C8860946AA78}"/>
                  </a:ext>
                </a:extLst>
              </p:cNvPr>
              <p:cNvPicPr>
                <a:picLocks noGrp="1" noRot="1" noChangeAspect="1" noMove="1" noResize="1" noEditPoints="1" noAdjustHandles="1" noChangeArrowheads="1" noChangeShapeType="1" noCrop="1"/>
              </p:cNvPicPr>
              <p:nvPr/>
            </p:nvPicPr>
            <p:blipFill>
              <a:blip r:embed="rId6"/>
              <a:stretch>
                <a:fillRect/>
              </a:stretch>
            </p:blipFill>
            <p:spPr>
              <a:xfrm>
                <a:off x="3269607" y="5178475"/>
                <a:ext cx="5740467" cy="3359050"/>
              </a:xfrm>
              <a:prstGeom prst="rect">
                <a:avLst/>
              </a:prstGeom>
            </p:spPr>
          </p:pic>
        </mc:Fallback>
      </mc:AlternateContent>
      <p:sp>
        <p:nvSpPr>
          <p:cNvPr id="3" name="TextBox 2">
            <a:extLst>
              <a:ext uri="{FF2B5EF4-FFF2-40B4-BE49-F238E27FC236}">
                <a16:creationId xmlns:a16="http://schemas.microsoft.com/office/drawing/2014/main" id="{D17733A8-93F3-4D38-A38A-927062328434}"/>
              </a:ext>
            </a:extLst>
          </p:cNvPr>
          <p:cNvSpPr txBox="1"/>
          <p:nvPr/>
        </p:nvSpPr>
        <p:spPr>
          <a:xfrm>
            <a:off x="5562600" y="315452"/>
            <a:ext cx="1154483" cy="769441"/>
          </a:xfrm>
          <a:prstGeom prst="rect">
            <a:avLst/>
          </a:prstGeom>
          <a:noFill/>
        </p:spPr>
        <p:txBody>
          <a:bodyPr wrap="none" rtlCol="0">
            <a:spAutoFit/>
          </a:bodyPr>
          <a:lstStyle/>
          <a:p>
            <a:r>
              <a:rPr lang="en-US" sz="4400" b="1" dirty="0">
                <a:solidFill>
                  <a:srgbClr val="454755"/>
                </a:solidFill>
                <a:latin typeface="Inter" panose="020B0502030000000004" pitchFamily="34" charset="0"/>
                <a:ea typeface="Inter" panose="020B0502030000000004" pitchFamily="34" charset="0"/>
              </a:rPr>
              <a:t>ISO</a:t>
            </a:r>
          </a:p>
        </p:txBody>
      </p:sp>
      <p:sp>
        <p:nvSpPr>
          <p:cNvPr id="11" name="TextBox 10">
            <a:extLst>
              <a:ext uri="{FF2B5EF4-FFF2-40B4-BE49-F238E27FC236}">
                <a16:creationId xmlns:a16="http://schemas.microsoft.com/office/drawing/2014/main" id="{3AD3571B-9DAE-4A1D-96BC-48A0622B87FD}"/>
              </a:ext>
            </a:extLst>
          </p:cNvPr>
          <p:cNvSpPr txBox="1"/>
          <p:nvPr/>
        </p:nvSpPr>
        <p:spPr>
          <a:xfrm>
            <a:off x="2499305" y="4259087"/>
            <a:ext cx="1768433" cy="523220"/>
          </a:xfrm>
          <a:prstGeom prst="rect">
            <a:avLst/>
          </a:prstGeom>
          <a:noFill/>
        </p:spPr>
        <p:txBody>
          <a:bodyPr wrap="none" rtlCol="0">
            <a:spAutoFit/>
          </a:bodyPr>
          <a:lstStyle/>
          <a:p>
            <a:r>
              <a:rPr lang="en-US" sz="2800" b="1" dirty="0">
                <a:solidFill>
                  <a:srgbClr val="454755"/>
                </a:solidFill>
                <a:latin typeface="Inter" panose="020B0502030000000004" pitchFamily="34" charset="0"/>
                <a:ea typeface="Inter" panose="020B0502030000000004" pitchFamily="34" charset="0"/>
              </a:rPr>
              <a:t>Aperture</a:t>
            </a:r>
          </a:p>
        </p:txBody>
      </p:sp>
      <p:sp>
        <p:nvSpPr>
          <p:cNvPr id="12" name="TextBox 11">
            <a:extLst>
              <a:ext uri="{FF2B5EF4-FFF2-40B4-BE49-F238E27FC236}">
                <a16:creationId xmlns:a16="http://schemas.microsoft.com/office/drawing/2014/main" id="{FA786CB4-9D28-418F-85B3-DC3D200889FC}"/>
              </a:ext>
            </a:extLst>
          </p:cNvPr>
          <p:cNvSpPr txBox="1"/>
          <p:nvPr/>
        </p:nvSpPr>
        <p:spPr>
          <a:xfrm>
            <a:off x="7919184" y="4259087"/>
            <a:ext cx="2712602" cy="523220"/>
          </a:xfrm>
          <a:prstGeom prst="rect">
            <a:avLst/>
          </a:prstGeom>
          <a:noFill/>
        </p:spPr>
        <p:txBody>
          <a:bodyPr wrap="none" rtlCol="0">
            <a:spAutoFit/>
          </a:bodyPr>
          <a:lstStyle/>
          <a:p>
            <a:r>
              <a:rPr lang="en-US" sz="2800" b="1" dirty="0">
                <a:solidFill>
                  <a:srgbClr val="454755"/>
                </a:solidFill>
                <a:latin typeface="Inter" panose="020B0502030000000004" pitchFamily="34" charset="0"/>
                <a:ea typeface="Inter" panose="020B0502030000000004" pitchFamily="34" charset="0"/>
              </a:rPr>
              <a:t>Shutter Speed</a:t>
            </a:r>
          </a:p>
        </p:txBody>
      </p:sp>
    </p:spTree>
    <p:extLst>
      <p:ext uri="{BB962C8B-B14F-4D97-AF65-F5344CB8AC3E}">
        <p14:creationId xmlns:p14="http://schemas.microsoft.com/office/powerpoint/2010/main" val="52186683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44D67E-4773-4610-854D-E18F95A54F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21" name="Group 20">
            <a:extLst>
              <a:ext uri="{FF2B5EF4-FFF2-40B4-BE49-F238E27FC236}">
                <a16:creationId xmlns:a16="http://schemas.microsoft.com/office/drawing/2014/main" id="{8C71EEF8-E8F4-4ECE-893C-C83597A51A2C}"/>
              </a:ext>
            </a:extLst>
          </p:cNvPr>
          <p:cNvGrpSpPr/>
          <p:nvPr/>
        </p:nvGrpSpPr>
        <p:grpSpPr>
          <a:xfrm>
            <a:off x="529364" y="4038345"/>
            <a:ext cx="5611093" cy="1009710"/>
            <a:chOff x="529364" y="1669644"/>
            <a:chExt cx="5611093" cy="1009710"/>
          </a:xfrm>
        </p:grpSpPr>
        <p:sp>
          <p:nvSpPr>
            <p:cNvPr id="4" name="TextBox 3">
              <a:extLst>
                <a:ext uri="{FF2B5EF4-FFF2-40B4-BE49-F238E27FC236}">
                  <a16:creationId xmlns:a16="http://schemas.microsoft.com/office/drawing/2014/main" id="{010B875A-49E4-454F-BE5D-D767AC1D650B}"/>
                </a:ext>
              </a:extLst>
            </p:cNvPr>
            <p:cNvSpPr txBox="1"/>
            <p:nvPr/>
          </p:nvSpPr>
          <p:spPr>
            <a:xfrm>
              <a:off x="1590814" y="1669644"/>
              <a:ext cx="1154483" cy="769441"/>
            </a:xfrm>
            <a:prstGeom prst="rect">
              <a:avLst/>
            </a:prstGeom>
            <a:noFill/>
          </p:spPr>
          <p:txBody>
            <a:bodyPr wrap="none" rtlCol="0">
              <a:spAutoFit/>
            </a:bodyPr>
            <a:lstStyle/>
            <a:p>
              <a:r>
                <a:rPr lang="en-US" sz="4400" b="1" dirty="0">
                  <a:solidFill>
                    <a:srgbClr val="454755"/>
                  </a:solidFill>
                  <a:latin typeface="Inter" panose="020B0502030000000004" pitchFamily="34" charset="0"/>
                  <a:ea typeface="Inter" panose="020B0502030000000004" pitchFamily="34" charset="0"/>
                </a:rPr>
                <a:t>ISO</a:t>
              </a:r>
            </a:p>
          </p:txBody>
        </p:sp>
        <p:sp>
          <p:nvSpPr>
            <p:cNvPr id="5" name="TextBox 4">
              <a:extLst>
                <a:ext uri="{FF2B5EF4-FFF2-40B4-BE49-F238E27FC236}">
                  <a16:creationId xmlns:a16="http://schemas.microsoft.com/office/drawing/2014/main" id="{A78971C1-D2EA-402C-8158-4736C2BD5014}"/>
                </a:ext>
              </a:extLst>
            </p:cNvPr>
            <p:cNvSpPr txBox="1"/>
            <p:nvPr/>
          </p:nvSpPr>
          <p:spPr>
            <a:xfrm>
              <a:off x="1590814" y="2279244"/>
              <a:ext cx="4549643" cy="400110"/>
            </a:xfrm>
            <a:prstGeom prst="rect">
              <a:avLst/>
            </a:prstGeom>
            <a:noFill/>
          </p:spPr>
          <p:txBody>
            <a:bodyPr wrap="none" rtlCol="0">
              <a:spAutoFit/>
            </a:bodyPr>
            <a:lstStyle/>
            <a:p>
              <a:r>
                <a:rPr lang="en-US" sz="2000" dirty="0">
                  <a:solidFill>
                    <a:srgbClr val="454755"/>
                  </a:solidFill>
                  <a:latin typeface="Inter" panose="020B0502030000000004" pitchFamily="34" charset="0"/>
                  <a:ea typeface="Inter" panose="020B0502030000000004" pitchFamily="34" charset="0"/>
                </a:rPr>
                <a:t>Measures camera sensitivity to light</a:t>
              </a:r>
            </a:p>
          </p:txBody>
        </p:sp>
        <p:pic>
          <p:nvPicPr>
            <p:cNvPr id="16" name="Picture 15">
              <a:extLst>
                <a:ext uri="{FF2B5EF4-FFF2-40B4-BE49-F238E27FC236}">
                  <a16:creationId xmlns:a16="http://schemas.microsoft.com/office/drawing/2014/main" id="{4F67206F-C310-4DA8-AE60-C5FF701C6309}"/>
                </a:ext>
              </a:extLst>
            </p:cNvPr>
            <p:cNvPicPr>
              <a:picLocks noChangeAspect="1"/>
            </p:cNvPicPr>
            <p:nvPr/>
          </p:nvPicPr>
          <p:blipFill>
            <a:blip r:embed="rId4"/>
            <a:stretch>
              <a:fillRect/>
            </a:stretch>
          </p:blipFill>
          <p:spPr>
            <a:xfrm>
              <a:off x="529364" y="1792489"/>
              <a:ext cx="886865" cy="886865"/>
            </a:xfrm>
            <a:prstGeom prst="rect">
              <a:avLst/>
            </a:prstGeom>
          </p:spPr>
        </p:pic>
      </p:grpSp>
      <p:grpSp>
        <p:nvGrpSpPr>
          <p:cNvPr id="22" name="Group 21">
            <a:extLst>
              <a:ext uri="{FF2B5EF4-FFF2-40B4-BE49-F238E27FC236}">
                <a16:creationId xmlns:a16="http://schemas.microsoft.com/office/drawing/2014/main" id="{2879ED05-37C4-409C-AB6C-B048FAFD9BE2}"/>
              </a:ext>
            </a:extLst>
          </p:cNvPr>
          <p:cNvGrpSpPr/>
          <p:nvPr/>
        </p:nvGrpSpPr>
        <p:grpSpPr>
          <a:xfrm>
            <a:off x="579800" y="1606985"/>
            <a:ext cx="6187431" cy="1070804"/>
            <a:chOff x="579800" y="2819400"/>
            <a:chExt cx="6187431" cy="1070804"/>
          </a:xfrm>
        </p:grpSpPr>
        <p:sp>
          <p:nvSpPr>
            <p:cNvPr id="6" name="TextBox 5">
              <a:extLst>
                <a:ext uri="{FF2B5EF4-FFF2-40B4-BE49-F238E27FC236}">
                  <a16:creationId xmlns:a16="http://schemas.microsoft.com/office/drawing/2014/main" id="{7C8749E7-B14A-4238-9AFF-25BE08689185}"/>
                </a:ext>
              </a:extLst>
            </p:cNvPr>
            <p:cNvSpPr txBox="1"/>
            <p:nvPr/>
          </p:nvSpPr>
          <p:spPr>
            <a:xfrm>
              <a:off x="1590814" y="2819400"/>
              <a:ext cx="2669320" cy="769441"/>
            </a:xfrm>
            <a:prstGeom prst="rect">
              <a:avLst/>
            </a:prstGeom>
            <a:noFill/>
          </p:spPr>
          <p:txBody>
            <a:bodyPr wrap="none" rtlCol="0">
              <a:spAutoFit/>
            </a:bodyPr>
            <a:lstStyle/>
            <a:p>
              <a:r>
                <a:rPr lang="en-US" sz="4400" b="1" dirty="0">
                  <a:solidFill>
                    <a:srgbClr val="454755"/>
                  </a:solidFill>
                  <a:latin typeface="Inter" panose="020B0502030000000004" pitchFamily="34" charset="0"/>
                  <a:ea typeface="Inter" panose="020B0502030000000004" pitchFamily="34" charset="0"/>
                </a:rPr>
                <a:t>Aperture</a:t>
              </a:r>
            </a:p>
          </p:txBody>
        </p:sp>
        <p:sp>
          <p:nvSpPr>
            <p:cNvPr id="8" name="TextBox 7">
              <a:extLst>
                <a:ext uri="{FF2B5EF4-FFF2-40B4-BE49-F238E27FC236}">
                  <a16:creationId xmlns:a16="http://schemas.microsoft.com/office/drawing/2014/main" id="{631C2582-97AD-45BE-9AD5-9AB4A6B4B864}"/>
                </a:ext>
              </a:extLst>
            </p:cNvPr>
            <p:cNvSpPr txBox="1"/>
            <p:nvPr/>
          </p:nvSpPr>
          <p:spPr>
            <a:xfrm>
              <a:off x="1590814" y="3490094"/>
              <a:ext cx="5176417" cy="400110"/>
            </a:xfrm>
            <a:prstGeom prst="rect">
              <a:avLst/>
            </a:prstGeom>
            <a:noFill/>
          </p:spPr>
          <p:txBody>
            <a:bodyPr wrap="none" rtlCol="0">
              <a:spAutoFit/>
            </a:bodyPr>
            <a:lstStyle/>
            <a:p>
              <a:r>
                <a:rPr lang="en-US" sz="2000" dirty="0">
                  <a:solidFill>
                    <a:srgbClr val="454755"/>
                  </a:solidFill>
                  <a:latin typeface="Inter" panose="020B0502030000000004" pitchFamily="34" charset="0"/>
                  <a:ea typeface="Inter" panose="020B0502030000000004" pitchFamily="34" charset="0"/>
                </a:rPr>
                <a:t>Allows light to pass to the camera sensor</a:t>
              </a:r>
            </a:p>
          </p:txBody>
        </p:sp>
        <p:pic>
          <p:nvPicPr>
            <p:cNvPr id="18" name="Picture 17">
              <a:extLst>
                <a:ext uri="{FF2B5EF4-FFF2-40B4-BE49-F238E27FC236}">
                  <a16:creationId xmlns:a16="http://schemas.microsoft.com/office/drawing/2014/main" id="{35E3916D-A32D-48B4-816A-A887F1272FCD}"/>
                </a:ext>
              </a:extLst>
            </p:cNvPr>
            <p:cNvPicPr>
              <a:picLocks noChangeAspect="1"/>
            </p:cNvPicPr>
            <p:nvPr/>
          </p:nvPicPr>
          <p:blipFill>
            <a:blip r:embed="rId5"/>
            <a:stretch>
              <a:fillRect/>
            </a:stretch>
          </p:blipFill>
          <p:spPr>
            <a:xfrm>
              <a:off x="579800" y="3114273"/>
              <a:ext cx="751641" cy="751641"/>
            </a:xfrm>
            <a:prstGeom prst="rect">
              <a:avLst/>
            </a:prstGeom>
          </p:spPr>
        </p:pic>
      </p:grpSp>
      <p:grpSp>
        <p:nvGrpSpPr>
          <p:cNvPr id="23" name="Group 22">
            <a:extLst>
              <a:ext uri="{FF2B5EF4-FFF2-40B4-BE49-F238E27FC236}">
                <a16:creationId xmlns:a16="http://schemas.microsoft.com/office/drawing/2014/main" id="{0299CDD4-2E7A-4BBC-B0AF-FF3DAA4D1FBF}"/>
              </a:ext>
            </a:extLst>
          </p:cNvPr>
          <p:cNvGrpSpPr/>
          <p:nvPr/>
        </p:nvGrpSpPr>
        <p:grpSpPr>
          <a:xfrm>
            <a:off x="558122" y="2894944"/>
            <a:ext cx="6376078" cy="993011"/>
            <a:chOff x="558122" y="4107359"/>
            <a:chExt cx="6376078" cy="993011"/>
          </a:xfrm>
        </p:grpSpPr>
        <p:sp>
          <p:nvSpPr>
            <p:cNvPr id="9" name="TextBox 8">
              <a:extLst>
                <a:ext uri="{FF2B5EF4-FFF2-40B4-BE49-F238E27FC236}">
                  <a16:creationId xmlns:a16="http://schemas.microsoft.com/office/drawing/2014/main" id="{D23E0DF3-EEE0-403A-B0CC-B99EB6D47953}"/>
                </a:ext>
              </a:extLst>
            </p:cNvPr>
            <p:cNvSpPr txBox="1"/>
            <p:nvPr/>
          </p:nvSpPr>
          <p:spPr>
            <a:xfrm>
              <a:off x="1590814" y="4107359"/>
              <a:ext cx="4156907" cy="769441"/>
            </a:xfrm>
            <a:prstGeom prst="rect">
              <a:avLst/>
            </a:prstGeom>
            <a:noFill/>
          </p:spPr>
          <p:txBody>
            <a:bodyPr wrap="none" rtlCol="0">
              <a:spAutoFit/>
            </a:bodyPr>
            <a:lstStyle/>
            <a:p>
              <a:r>
                <a:rPr lang="en-US" sz="4400" b="1" dirty="0">
                  <a:solidFill>
                    <a:srgbClr val="454755"/>
                  </a:solidFill>
                  <a:latin typeface="Inter" panose="020B0502030000000004" pitchFamily="34" charset="0"/>
                  <a:ea typeface="Inter" panose="020B0502030000000004" pitchFamily="34" charset="0"/>
                </a:rPr>
                <a:t>Shutter Speed</a:t>
              </a:r>
            </a:p>
          </p:txBody>
        </p:sp>
        <p:sp>
          <p:nvSpPr>
            <p:cNvPr id="10" name="TextBox 9">
              <a:extLst>
                <a:ext uri="{FF2B5EF4-FFF2-40B4-BE49-F238E27FC236}">
                  <a16:creationId xmlns:a16="http://schemas.microsoft.com/office/drawing/2014/main" id="{0E32A7F7-68F9-4987-BDCD-E2E0FC6E1105}"/>
                </a:ext>
              </a:extLst>
            </p:cNvPr>
            <p:cNvSpPr txBox="1"/>
            <p:nvPr/>
          </p:nvSpPr>
          <p:spPr>
            <a:xfrm>
              <a:off x="1568629" y="4700260"/>
              <a:ext cx="5365571" cy="400110"/>
            </a:xfrm>
            <a:prstGeom prst="rect">
              <a:avLst/>
            </a:prstGeom>
            <a:noFill/>
          </p:spPr>
          <p:txBody>
            <a:bodyPr wrap="none" rtlCol="0">
              <a:spAutoFit/>
            </a:bodyPr>
            <a:lstStyle/>
            <a:p>
              <a:r>
                <a:rPr lang="en-US" sz="2000" dirty="0">
                  <a:solidFill>
                    <a:srgbClr val="454755"/>
                  </a:solidFill>
                  <a:latin typeface="Inter" panose="020B0502030000000004" pitchFamily="34" charset="0"/>
                  <a:ea typeface="Inter" panose="020B0502030000000004" pitchFamily="34" charset="0"/>
                </a:rPr>
                <a:t>Controls camera’s sensor exposure to light</a:t>
              </a:r>
            </a:p>
          </p:txBody>
        </p:sp>
        <p:pic>
          <p:nvPicPr>
            <p:cNvPr id="20" name="Picture 19">
              <a:extLst>
                <a:ext uri="{FF2B5EF4-FFF2-40B4-BE49-F238E27FC236}">
                  <a16:creationId xmlns:a16="http://schemas.microsoft.com/office/drawing/2014/main" id="{ECA5865D-1A4F-4DAF-9315-FFE83D7D6149}"/>
                </a:ext>
              </a:extLst>
            </p:cNvPr>
            <p:cNvPicPr>
              <a:picLocks noChangeAspect="1"/>
            </p:cNvPicPr>
            <p:nvPr/>
          </p:nvPicPr>
          <p:blipFill>
            <a:blip r:embed="rId6"/>
            <a:stretch>
              <a:fillRect/>
            </a:stretch>
          </p:blipFill>
          <p:spPr>
            <a:xfrm>
              <a:off x="558122" y="4300833"/>
              <a:ext cx="799537" cy="799537"/>
            </a:xfrm>
            <a:prstGeom prst="rect">
              <a:avLst/>
            </a:prstGeom>
          </p:spPr>
        </p:pic>
      </p:grpSp>
      <p:sp>
        <p:nvSpPr>
          <p:cNvPr id="17" name="TextBox 16">
            <a:extLst>
              <a:ext uri="{FF2B5EF4-FFF2-40B4-BE49-F238E27FC236}">
                <a16:creationId xmlns:a16="http://schemas.microsoft.com/office/drawing/2014/main" id="{60D49148-6B3E-45F2-890C-079CFA9C2813}"/>
              </a:ext>
            </a:extLst>
          </p:cNvPr>
          <p:cNvSpPr txBox="1"/>
          <p:nvPr/>
        </p:nvSpPr>
        <p:spPr>
          <a:xfrm>
            <a:off x="1378202" y="9584839"/>
            <a:ext cx="9435596" cy="769441"/>
          </a:xfrm>
          <a:prstGeom prst="rect">
            <a:avLst/>
          </a:prstGeom>
          <a:noFill/>
        </p:spPr>
        <p:txBody>
          <a:bodyPr wrap="none" rtlCol="0">
            <a:spAutoFit/>
          </a:bodyPr>
          <a:lstStyle/>
          <a:p>
            <a:r>
              <a:rPr lang="en-US" sz="4400" b="1" dirty="0">
                <a:latin typeface="Inter" panose="020B0502030000000004" pitchFamily="34" charset="0"/>
                <a:ea typeface="Inter" panose="020B0502030000000004" pitchFamily="34" charset="0"/>
              </a:rPr>
              <a:t>FUZZY LOGIC CONTROL SYSTEM</a:t>
            </a:r>
          </a:p>
        </p:txBody>
      </p:sp>
      <mc:AlternateContent xmlns:mc="http://schemas.openxmlformats.org/markup-compatibility/2006">
        <mc:Choice xmlns:am3d="http://schemas.microsoft.com/office/drawing/2017/model3d" Requires="am3d">
          <p:graphicFrame>
            <p:nvGraphicFramePr>
              <p:cNvPr id="2" name="3D Model 1" descr="Camera">
                <a:extLst>
                  <a:ext uri="{FF2B5EF4-FFF2-40B4-BE49-F238E27FC236}">
                    <a16:creationId xmlns:a16="http://schemas.microsoft.com/office/drawing/2014/main" id="{EC6EF516-7E50-4361-A398-A835687ACDC1}"/>
                  </a:ext>
                </a:extLst>
              </p:cNvPr>
              <p:cNvGraphicFramePr>
                <a:graphicFrameLocks noChangeAspect="1"/>
              </p:cNvGraphicFramePr>
              <p:nvPr>
                <p:extLst>
                  <p:ext uri="{D42A27DB-BD31-4B8C-83A1-F6EECF244321}">
                    <p14:modId xmlns:p14="http://schemas.microsoft.com/office/powerpoint/2010/main" val="539071395"/>
                  </p:ext>
                </p:extLst>
              </p:nvPr>
            </p:nvGraphicFramePr>
            <p:xfrm>
              <a:off x="6409856" y="1752600"/>
              <a:ext cx="5173830" cy="3147715"/>
            </p:xfrm>
            <a:graphic>
              <a:graphicData uri="http://schemas.microsoft.com/office/drawing/2017/model3d">
                <am3d:model3d r:embed="rId7">
                  <am3d:spPr>
                    <a:xfrm>
                      <a:off x="0" y="0"/>
                      <a:ext cx="5173830" cy="3147715"/>
                    </a:xfrm>
                    <a:prstGeom prst="rect">
                      <a:avLst/>
                    </a:prstGeom>
                  </am3d:spPr>
                  <am3d:camera>
                    <am3d:pos x="0" y="0" z="61078722"/>
                    <am3d:up dx="0" dy="36000000" dz="0"/>
                    <am3d:lookAt x="0" y="0" z="0"/>
                    <am3d:perspective fov="2700000"/>
                  </am3d:camera>
                  <am3d:trans>
                    <am3d:meterPerModelUnit n="5696654" d="1000000"/>
                    <am3d:preTrans dx="0" dy="-10239108" dz="0"/>
                    <am3d:scale>
                      <am3d:sx n="1000000" d="1000000"/>
                      <am3d:sy n="1000000" d="1000000"/>
                      <am3d:sz n="1000000" d="1000000"/>
                    </am3d:scale>
                    <am3d:rot ax="151916" ay="-1346333" az="-58012"/>
                    <am3d:postTrans dx="0" dy="0" dz="0"/>
                  </am3d:trans>
                  <am3d:raster rName="Office3DRenderer" rVer="16.0.8326">
                    <am3d:blip r:embed="rId8"/>
                  </am3d:raster>
                  <am3d:objViewport viewportSz="652859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amera">
                <a:extLst>
                  <a:ext uri="{FF2B5EF4-FFF2-40B4-BE49-F238E27FC236}">
                    <a16:creationId xmlns:a16="http://schemas.microsoft.com/office/drawing/2014/main" id="{EC6EF516-7E50-4361-A398-A835687ACDC1}"/>
                  </a:ext>
                </a:extLst>
              </p:cNvPr>
              <p:cNvPicPr>
                <a:picLocks noGrp="1" noRot="1" noChangeAspect="1" noMove="1" noResize="1" noEditPoints="1" noAdjustHandles="1" noChangeArrowheads="1" noChangeShapeType="1" noCrop="1"/>
              </p:cNvPicPr>
              <p:nvPr/>
            </p:nvPicPr>
            <p:blipFill>
              <a:blip r:embed="rId8"/>
              <a:stretch>
                <a:fillRect/>
              </a:stretch>
            </p:blipFill>
            <p:spPr>
              <a:xfrm>
                <a:off x="6409856" y="1752600"/>
                <a:ext cx="5173830" cy="3147715"/>
              </a:xfrm>
              <a:prstGeom prst="rect">
                <a:avLst/>
              </a:prstGeom>
            </p:spPr>
          </p:pic>
        </mc:Fallback>
      </mc:AlternateContent>
    </p:spTree>
    <p:extLst>
      <p:ext uri="{BB962C8B-B14F-4D97-AF65-F5344CB8AC3E}">
        <p14:creationId xmlns:p14="http://schemas.microsoft.com/office/powerpoint/2010/main" val="16326897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44D67E-4773-4610-854D-E18F95A54F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TextBox 23">
            <a:extLst>
              <a:ext uri="{FF2B5EF4-FFF2-40B4-BE49-F238E27FC236}">
                <a16:creationId xmlns:a16="http://schemas.microsoft.com/office/drawing/2014/main" id="{9DB5EDFA-E54B-44B5-853C-18F052BEE413}"/>
              </a:ext>
            </a:extLst>
          </p:cNvPr>
          <p:cNvSpPr txBox="1"/>
          <p:nvPr/>
        </p:nvSpPr>
        <p:spPr>
          <a:xfrm>
            <a:off x="1378202" y="2403271"/>
            <a:ext cx="9435596" cy="769441"/>
          </a:xfrm>
          <a:prstGeom prst="rect">
            <a:avLst/>
          </a:prstGeom>
          <a:noFill/>
        </p:spPr>
        <p:txBody>
          <a:bodyPr wrap="none" rtlCol="0">
            <a:spAutoFit/>
          </a:bodyPr>
          <a:lstStyle/>
          <a:p>
            <a:r>
              <a:rPr lang="en-US" sz="4400" b="1" dirty="0">
                <a:latin typeface="Inter" panose="020B0502030000000004" pitchFamily="34" charset="0"/>
                <a:ea typeface="Inter" panose="020B0502030000000004" pitchFamily="34" charset="0"/>
              </a:rPr>
              <a:t>FUZZY LOGIC CONTROL SYSTEM</a:t>
            </a:r>
          </a:p>
        </p:txBody>
      </p:sp>
      <mc:AlternateContent xmlns:mc="http://schemas.openxmlformats.org/markup-compatibility/2006">
        <mc:Choice xmlns:am3d="http://schemas.microsoft.com/office/drawing/2017/model3d" Requires="am3d">
          <p:graphicFrame>
            <p:nvGraphicFramePr>
              <p:cNvPr id="2" name="3D Model 1" descr="Camera">
                <a:extLst>
                  <a:ext uri="{FF2B5EF4-FFF2-40B4-BE49-F238E27FC236}">
                    <a16:creationId xmlns:a16="http://schemas.microsoft.com/office/drawing/2014/main" id="{EC6EF516-7E50-4361-A398-A835687ACDC1}"/>
                  </a:ext>
                </a:extLst>
              </p:cNvPr>
              <p:cNvGraphicFramePr>
                <a:graphicFrameLocks noChangeAspect="1"/>
              </p:cNvGraphicFramePr>
              <p:nvPr>
                <p:extLst>
                  <p:ext uri="{D42A27DB-BD31-4B8C-83A1-F6EECF244321}">
                    <p14:modId xmlns:p14="http://schemas.microsoft.com/office/powerpoint/2010/main" val="3825064612"/>
                  </p:ext>
                </p:extLst>
              </p:nvPr>
            </p:nvGraphicFramePr>
            <p:xfrm>
              <a:off x="2057400" y="4114800"/>
              <a:ext cx="7675785" cy="4454729"/>
            </p:xfrm>
            <a:graphic>
              <a:graphicData uri="http://schemas.microsoft.com/office/drawing/2017/model3d">
                <am3d:model3d r:embed="rId4">
                  <am3d:spPr>
                    <a:xfrm>
                      <a:off x="0" y="0"/>
                      <a:ext cx="7675785" cy="4454729"/>
                    </a:xfrm>
                    <a:prstGeom prst="rect">
                      <a:avLst/>
                    </a:prstGeom>
                  </am3d:spPr>
                  <am3d:camera>
                    <am3d:pos x="0" y="0" z="61078722"/>
                    <am3d:up dx="0" dy="36000000" dz="0"/>
                    <am3d:lookAt x="0" y="0" z="0"/>
                    <am3d:perspective fov="2700000"/>
                  </am3d:camera>
                  <am3d:trans>
                    <am3d:meterPerModelUnit n="5696654" d="1000000"/>
                    <am3d:preTrans dx="0" dy="-10239108" dz="0"/>
                    <am3d:scale>
                      <am3d:sx n="1000000" d="1000000"/>
                      <am3d:sy n="1000000" d="1000000"/>
                      <am3d:sz n="1000000" d="1000000"/>
                    </am3d:scale>
                    <am3d:rot ax="-10781610" ay="-26114" az="10799868"/>
                    <am3d:postTrans dx="0" dy="0" dz="0"/>
                  </am3d:trans>
                  <am3d:raster rName="Office3DRenderer" rVer="16.0.8326">
                    <am3d:blip r:embed="rId5"/>
                  </am3d:raster>
                  <am3d:objViewport viewportSz="907138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amera">
                <a:extLst>
                  <a:ext uri="{FF2B5EF4-FFF2-40B4-BE49-F238E27FC236}">
                    <a16:creationId xmlns:a16="http://schemas.microsoft.com/office/drawing/2014/main" id="{EC6EF516-7E50-4361-A398-A835687ACDC1}"/>
                  </a:ext>
                </a:extLst>
              </p:cNvPr>
              <p:cNvPicPr>
                <a:picLocks noGrp="1" noRot="1" noChangeAspect="1" noMove="1" noResize="1" noEditPoints="1" noAdjustHandles="1" noChangeArrowheads="1" noChangeShapeType="1" noCrop="1"/>
              </p:cNvPicPr>
              <p:nvPr/>
            </p:nvPicPr>
            <p:blipFill>
              <a:blip r:embed="rId5"/>
              <a:stretch>
                <a:fillRect/>
              </a:stretch>
            </p:blipFill>
            <p:spPr>
              <a:xfrm>
                <a:off x="2057400" y="4114800"/>
                <a:ext cx="7675785" cy="4454729"/>
              </a:xfrm>
              <a:prstGeom prst="rect">
                <a:avLst/>
              </a:prstGeom>
            </p:spPr>
          </p:pic>
        </mc:Fallback>
      </mc:AlternateContent>
      <p:sp>
        <p:nvSpPr>
          <p:cNvPr id="5" name="TextBox 4">
            <a:extLst>
              <a:ext uri="{FF2B5EF4-FFF2-40B4-BE49-F238E27FC236}">
                <a16:creationId xmlns:a16="http://schemas.microsoft.com/office/drawing/2014/main" id="{140DC35C-1E04-4185-B993-932EBF16914E}"/>
              </a:ext>
            </a:extLst>
          </p:cNvPr>
          <p:cNvSpPr txBox="1"/>
          <p:nvPr/>
        </p:nvSpPr>
        <p:spPr>
          <a:xfrm>
            <a:off x="625592" y="-1579040"/>
            <a:ext cx="10940816" cy="1107996"/>
          </a:xfrm>
          <a:prstGeom prst="rect">
            <a:avLst/>
          </a:prstGeom>
          <a:noFill/>
        </p:spPr>
        <p:txBody>
          <a:bodyPr wrap="none" rtlCol="0">
            <a:spAutoFit/>
          </a:bodyPr>
          <a:lstStyle/>
          <a:p>
            <a:r>
              <a:rPr lang="en-US" sz="6600" b="1" dirty="0">
                <a:latin typeface="Inter" panose="020B0502030000000004" pitchFamily="34" charset="0"/>
                <a:ea typeface="Inter" panose="020B0502030000000004" pitchFamily="34" charset="0"/>
              </a:rPr>
              <a:t>UNIVERSE OF DISCOURSE</a:t>
            </a:r>
          </a:p>
        </p:txBody>
      </p:sp>
    </p:spTree>
    <p:extLst>
      <p:ext uri="{BB962C8B-B14F-4D97-AF65-F5344CB8AC3E}">
        <p14:creationId xmlns:p14="http://schemas.microsoft.com/office/powerpoint/2010/main" val="26460030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44D67E-4773-4610-854D-E18F95A54F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TextBox 23">
            <a:extLst>
              <a:ext uri="{FF2B5EF4-FFF2-40B4-BE49-F238E27FC236}">
                <a16:creationId xmlns:a16="http://schemas.microsoft.com/office/drawing/2014/main" id="{9DB5EDFA-E54B-44B5-853C-18F052BEE413}"/>
              </a:ext>
            </a:extLst>
          </p:cNvPr>
          <p:cNvSpPr txBox="1"/>
          <p:nvPr/>
        </p:nvSpPr>
        <p:spPr>
          <a:xfrm>
            <a:off x="2222183" y="11092491"/>
            <a:ext cx="7747634" cy="646331"/>
          </a:xfrm>
          <a:prstGeom prst="rect">
            <a:avLst/>
          </a:prstGeom>
          <a:noFill/>
        </p:spPr>
        <p:txBody>
          <a:bodyPr wrap="none" rtlCol="0">
            <a:spAutoFit/>
          </a:bodyPr>
          <a:lstStyle/>
          <a:p>
            <a:r>
              <a:rPr lang="en-US" sz="3600" b="1" dirty="0">
                <a:latin typeface="Inter" panose="020B0502030000000004" pitchFamily="34" charset="0"/>
                <a:ea typeface="Inter" panose="020B0502030000000004" pitchFamily="34" charset="0"/>
              </a:rPr>
              <a:t>FUZZY LOGIC CONTROL SYSTEM</a:t>
            </a:r>
          </a:p>
        </p:txBody>
      </p:sp>
      <mc:AlternateContent xmlns:mc="http://schemas.openxmlformats.org/markup-compatibility/2006">
        <mc:Choice xmlns:am3d="http://schemas.microsoft.com/office/drawing/2017/model3d" Requires="am3d">
          <p:graphicFrame>
            <p:nvGraphicFramePr>
              <p:cNvPr id="2" name="3D Model 1" descr="Camera">
                <a:extLst>
                  <a:ext uri="{FF2B5EF4-FFF2-40B4-BE49-F238E27FC236}">
                    <a16:creationId xmlns:a16="http://schemas.microsoft.com/office/drawing/2014/main" id="{EC6EF516-7E50-4361-A398-A835687ACDC1}"/>
                  </a:ext>
                </a:extLst>
              </p:cNvPr>
              <p:cNvGraphicFramePr>
                <a:graphicFrameLocks noChangeAspect="1"/>
              </p:cNvGraphicFramePr>
              <p:nvPr>
                <p:extLst>
                  <p:ext uri="{D42A27DB-BD31-4B8C-83A1-F6EECF244321}">
                    <p14:modId xmlns:p14="http://schemas.microsoft.com/office/powerpoint/2010/main" val="3817198619"/>
                  </p:ext>
                </p:extLst>
              </p:nvPr>
            </p:nvGraphicFramePr>
            <p:xfrm>
              <a:off x="3643653" y="9992410"/>
              <a:ext cx="4904693" cy="2846494"/>
            </p:xfrm>
            <a:graphic>
              <a:graphicData uri="http://schemas.microsoft.com/office/drawing/2017/model3d">
                <am3d:model3d r:embed="rId4">
                  <am3d:spPr>
                    <a:xfrm>
                      <a:off x="0" y="0"/>
                      <a:ext cx="4904693" cy="2846494"/>
                    </a:xfrm>
                    <a:prstGeom prst="rect">
                      <a:avLst/>
                    </a:prstGeom>
                  </am3d:spPr>
                  <am3d:camera>
                    <am3d:pos x="0" y="0" z="61078722"/>
                    <am3d:up dx="0" dy="36000000" dz="0"/>
                    <am3d:lookAt x="0" y="0" z="0"/>
                    <am3d:perspective fov="2700000"/>
                  </am3d:camera>
                  <am3d:trans>
                    <am3d:meterPerModelUnit n="5696654" d="1000000"/>
                    <am3d:preTrans dx="0" dy="-10239108" dz="0"/>
                    <am3d:scale>
                      <am3d:sx n="1000000" d="1000000"/>
                      <am3d:sy n="1000000" d="1000000"/>
                      <am3d:sz n="1000000" d="1000000"/>
                    </am3d:scale>
                    <am3d:rot ax="-10781610" ay="-26114" az="10799868"/>
                    <am3d:postTrans dx="0" dy="0" dz="0"/>
                  </am3d:trans>
                  <am3d:raster rName="Office3DRenderer" rVer="16.0.8326">
                    <am3d:blip r:embed="rId5"/>
                  </am3d:raster>
                  <am3d:objViewport viewportSz="584317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amera">
                <a:extLst>
                  <a:ext uri="{FF2B5EF4-FFF2-40B4-BE49-F238E27FC236}">
                    <a16:creationId xmlns:a16="http://schemas.microsoft.com/office/drawing/2014/main" id="{EC6EF516-7E50-4361-A398-A835687ACDC1}"/>
                  </a:ext>
                </a:extLst>
              </p:cNvPr>
              <p:cNvPicPr>
                <a:picLocks noGrp="1" noRot="1" noChangeAspect="1" noMove="1" noResize="1" noEditPoints="1" noAdjustHandles="1" noChangeArrowheads="1" noChangeShapeType="1" noCrop="1"/>
              </p:cNvPicPr>
              <p:nvPr/>
            </p:nvPicPr>
            <p:blipFill>
              <a:blip r:embed="rId5"/>
              <a:stretch>
                <a:fillRect/>
              </a:stretch>
            </p:blipFill>
            <p:spPr>
              <a:xfrm>
                <a:off x="3643653" y="9992410"/>
                <a:ext cx="4904693" cy="2846494"/>
              </a:xfrm>
              <a:prstGeom prst="rect">
                <a:avLst/>
              </a:prstGeom>
            </p:spPr>
          </p:pic>
        </mc:Fallback>
      </mc:AlternateContent>
      <p:sp>
        <p:nvSpPr>
          <p:cNvPr id="5" name="TextBox 4">
            <a:extLst>
              <a:ext uri="{FF2B5EF4-FFF2-40B4-BE49-F238E27FC236}">
                <a16:creationId xmlns:a16="http://schemas.microsoft.com/office/drawing/2014/main" id="{699254C9-8593-4BAF-8E40-BB1FD59CD786}"/>
              </a:ext>
            </a:extLst>
          </p:cNvPr>
          <p:cNvSpPr txBox="1"/>
          <p:nvPr/>
        </p:nvSpPr>
        <p:spPr>
          <a:xfrm>
            <a:off x="2414542" y="830759"/>
            <a:ext cx="7362913" cy="769441"/>
          </a:xfrm>
          <a:prstGeom prst="rect">
            <a:avLst/>
          </a:prstGeom>
          <a:noFill/>
        </p:spPr>
        <p:txBody>
          <a:bodyPr wrap="none" rtlCol="0">
            <a:spAutoFit/>
          </a:bodyPr>
          <a:lstStyle/>
          <a:p>
            <a:r>
              <a:rPr lang="en-US" sz="4400" b="1" dirty="0">
                <a:latin typeface="Inter" panose="020B0502030000000004" pitchFamily="34" charset="0"/>
                <a:ea typeface="Inter" panose="020B0502030000000004" pitchFamily="34" charset="0"/>
              </a:rPr>
              <a:t>UNIVERSE OF DISCOURSE</a:t>
            </a:r>
          </a:p>
        </p:txBody>
      </p:sp>
      <p:graphicFrame>
        <p:nvGraphicFramePr>
          <p:cNvPr id="4" name="Table 5">
            <a:extLst>
              <a:ext uri="{FF2B5EF4-FFF2-40B4-BE49-F238E27FC236}">
                <a16:creationId xmlns:a16="http://schemas.microsoft.com/office/drawing/2014/main" id="{DD579805-BCB1-4398-AABE-38C33A812E31}"/>
              </a:ext>
            </a:extLst>
          </p:cNvPr>
          <p:cNvGraphicFramePr>
            <a:graphicFrameLocks noGrp="1"/>
          </p:cNvGraphicFramePr>
          <p:nvPr>
            <p:extLst>
              <p:ext uri="{D42A27DB-BD31-4B8C-83A1-F6EECF244321}">
                <p14:modId xmlns:p14="http://schemas.microsoft.com/office/powerpoint/2010/main" val="2016703379"/>
              </p:ext>
            </p:extLst>
          </p:nvPr>
        </p:nvGraphicFramePr>
        <p:xfrm>
          <a:off x="2031999" y="2438400"/>
          <a:ext cx="8128000" cy="2072640"/>
        </p:xfrm>
        <a:graphic>
          <a:graphicData uri="http://schemas.openxmlformats.org/drawingml/2006/table">
            <a:tbl>
              <a:tblPr firstRow="1" bandRow="1">
                <a:tableStyleId>{C083E6E3-FA7D-4D7B-A595-EF9225AFEA82}</a:tableStyleId>
              </a:tblPr>
              <a:tblGrid>
                <a:gridCol w="4064000">
                  <a:extLst>
                    <a:ext uri="{9D8B030D-6E8A-4147-A177-3AD203B41FA5}">
                      <a16:colId xmlns:a16="http://schemas.microsoft.com/office/drawing/2014/main" val="3660232083"/>
                    </a:ext>
                  </a:extLst>
                </a:gridCol>
                <a:gridCol w="4064000">
                  <a:extLst>
                    <a:ext uri="{9D8B030D-6E8A-4147-A177-3AD203B41FA5}">
                      <a16:colId xmlns:a16="http://schemas.microsoft.com/office/drawing/2014/main" val="4199370163"/>
                    </a:ext>
                  </a:extLst>
                </a:gridCol>
              </a:tblGrid>
              <a:tr h="370840">
                <a:tc>
                  <a:txBody>
                    <a:bodyPr/>
                    <a:lstStyle/>
                    <a:p>
                      <a:r>
                        <a:rPr lang="en-US" sz="2800" b="0" dirty="0">
                          <a:latin typeface="Inter" panose="020B0502030000000004" pitchFamily="34" charset="0"/>
                          <a:ea typeface="Inter" panose="020B0502030000000004" pitchFamily="34" charset="0"/>
                        </a:rPr>
                        <a:t>Light Intensity</a:t>
                      </a:r>
                    </a:p>
                  </a:txBody>
                  <a:tcPr/>
                </a:tc>
                <a:tc>
                  <a:txBody>
                    <a:bodyPr/>
                    <a:lstStyle/>
                    <a:p>
                      <a:r>
                        <a:rPr lang="en-US" sz="2800" b="0" dirty="0">
                          <a:latin typeface="Inter" panose="020B0502030000000004" pitchFamily="34" charset="0"/>
                          <a:ea typeface="Inter" panose="020B0502030000000004" pitchFamily="34" charset="0"/>
                        </a:rPr>
                        <a:t>1 to 10000</a:t>
                      </a:r>
                    </a:p>
                  </a:txBody>
                  <a:tcPr/>
                </a:tc>
                <a:extLst>
                  <a:ext uri="{0D108BD9-81ED-4DB2-BD59-A6C34878D82A}">
                    <a16:rowId xmlns:a16="http://schemas.microsoft.com/office/drawing/2014/main" val="193405767"/>
                  </a:ext>
                </a:extLst>
              </a:tr>
              <a:tr h="370840">
                <a:tc>
                  <a:txBody>
                    <a:bodyPr/>
                    <a:lstStyle/>
                    <a:p>
                      <a:r>
                        <a:rPr lang="en-US" sz="2800" b="0" dirty="0">
                          <a:latin typeface="Inter" panose="020B0502030000000004" pitchFamily="34" charset="0"/>
                          <a:ea typeface="Inter" panose="020B0502030000000004" pitchFamily="34" charset="0"/>
                        </a:rPr>
                        <a:t>Aperture Value</a:t>
                      </a:r>
                    </a:p>
                  </a:txBody>
                  <a:tcPr/>
                </a:tc>
                <a:tc>
                  <a:txBody>
                    <a:bodyPr/>
                    <a:lstStyle/>
                    <a:p>
                      <a:r>
                        <a:rPr lang="en-US" sz="2800" b="0" dirty="0">
                          <a:latin typeface="Inter" panose="020B0502030000000004" pitchFamily="34" charset="0"/>
                          <a:ea typeface="Inter" panose="020B0502030000000004" pitchFamily="34" charset="0"/>
                        </a:rPr>
                        <a:t>1 to 22</a:t>
                      </a:r>
                    </a:p>
                  </a:txBody>
                  <a:tcPr/>
                </a:tc>
                <a:extLst>
                  <a:ext uri="{0D108BD9-81ED-4DB2-BD59-A6C34878D82A}">
                    <a16:rowId xmlns:a16="http://schemas.microsoft.com/office/drawing/2014/main" val="3112272182"/>
                  </a:ext>
                </a:extLst>
              </a:tr>
              <a:tr h="370840">
                <a:tc>
                  <a:txBody>
                    <a:bodyPr/>
                    <a:lstStyle/>
                    <a:p>
                      <a:r>
                        <a:rPr lang="en-US" sz="2800" b="0" dirty="0">
                          <a:latin typeface="Inter" panose="020B0502030000000004" pitchFamily="34" charset="0"/>
                          <a:ea typeface="Inter" panose="020B0502030000000004" pitchFamily="34" charset="0"/>
                        </a:rPr>
                        <a:t>Shutter Speed</a:t>
                      </a:r>
                    </a:p>
                  </a:txBody>
                  <a:tcPr/>
                </a:tc>
                <a:tc>
                  <a:txBody>
                    <a:bodyPr/>
                    <a:lstStyle/>
                    <a:p>
                      <a:r>
                        <a:rPr lang="en-US" sz="2800" b="0" dirty="0">
                          <a:latin typeface="Inter" panose="020B0502030000000004" pitchFamily="34" charset="0"/>
                          <a:ea typeface="Inter" panose="020B0502030000000004" pitchFamily="34" charset="0"/>
                        </a:rPr>
                        <a:t>1 to 30</a:t>
                      </a:r>
                    </a:p>
                  </a:txBody>
                  <a:tcPr/>
                </a:tc>
                <a:extLst>
                  <a:ext uri="{0D108BD9-81ED-4DB2-BD59-A6C34878D82A}">
                    <a16:rowId xmlns:a16="http://schemas.microsoft.com/office/drawing/2014/main" val="437617109"/>
                  </a:ext>
                </a:extLst>
              </a:tr>
              <a:tr h="370840">
                <a:tc>
                  <a:txBody>
                    <a:bodyPr/>
                    <a:lstStyle/>
                    <a:p>
                      <a:r>
                        <a:rPr lang="en-US" sz="2800" b="0" dirty="0">
                          <a:latin typeface="Inter" panose="020B0502030000000004" pitchFamily="34" charset="0"/>
                          <a:ea typeface="Inter" panose="020B0502030000000004" pitchFamily="34" charset="0"/>
                        </a:rPr>
                        <a:t>ISO</a:t>
                      </a:r>
                    </a:p>
                  </a:txBody>
                  <a:tcPr/>
                </a:tc>
                <a:tc>
                  <a:txBody>
                    <a:bodyPr/>
                    <a:lstStyle/>
                    <a:p>
                      <a:r>
                        <a:rPr lang="en-US" sz="2800" b="0" dirty="0">
                          <a:latin typeface="Inter" panose="020B0502030000000004" pitchFamily="34" charset="0"/>
                          <a:ea typeface="Inter" panose="020B0502030000000004" pitchFamily="34" charset="0"/>
                        </a:rPr>
                        <a:t>1 to 6400</a:t>
                      </a:r>
                    </a:p>
                  </a:txBody>
                  <a:tcPr/>
                </a:tc>
                <a:extLst>
                  <a:ext uri="{0D108BD9-81ED-4DB2-BD59-A6C34878D82A}">
                    <a16:rowId xmlns:a16="http://schemas.microsoft.com/office/drawing/2014/main" val="4180974034"/>
                  </a:ext>
                </a:extLst>
              </a:tr>
            </a:tbl>
          </a:graphicData>
        </a:graphic>
      </p:graphicFrame>
    </p:spTree>
    <p:extLst>
      <p:ext uri="{BB962C8B-B14F-4D97-AF65-F5344CB8AC3E}">
        <p14:creationId xmlns:p14="http://schemas.microsoft.com/office/powerpoint/2010/main" val="20391054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44D67E-4773-4610-854D-E18F95A54F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TextBox 23">
            <a:extLst>
              <a:ext uri="{FF2B5EF4-FFF2-40B4-BE49-F238E27FC236}">
                <a16:creationId xmlns:a16="http://schemas.microsoft.com/office/drawing/2014/main" id="{9DB5EDFA-E54B-44B5-853C-18F052BEE413}"/>
              </a:ext>
            </a:extLst>
          </p:cNvPr>
          <p:cNvSpPr txBox="1"/>
          <p:nvPr/>
        </p:nvSpPr>
        <p:spPr>
          <a:xfrm>
            <a:off x="2222183" y="11092491"/>
            <a:ext cx="7747634" cy="646331"/>
          </a:xfrm>
          <a:prstGeom prst="rect">
            <a:avLst/>
          </a:prstGeom>
          <a:noFill/>
        </p:spPr>
        <p:txBody>
          <a:bodyPr wrap="none" rtlCol="0">
            <a:spAutoFit/>
          </a:bodyPr>
          <a:lstStyle/>
          <a:p>
            <a:r>
              <a:rPr lang="en-US" sz="3600" b="1" dirty="0">
                <a:latin typeface="Inter" panose="020B0502030000000004" pitchFamily="34" charset="0"/>
                <a:ea typeface="Inter" panose="020B0502030000000004" pitchFamily="34" charset="0"/>
              </a:rPr>
              <a:t>FUZZY LOGIC CONTROL SYSTEM</a:t>
            </a:r>
          </a:p>
        </p:txBody>
      </p:sp>
      <mc:AlternateContent xmlns:mc="http://schemas.openxmlformats.org/markup-compatibility/2006">
        <mc:Choice xmlns:am3d="http://schemas.microsoft.com/office/drawing/2017/model3d" Requires="am3d">
          <p:graphicFrame>
            <p:nvGraphicFramePr>
              <p:cNvPr id="2" name="3D Model 1" descr="Camera">
                <a:extLst>
                  <a:ext uri="{FF2B5EF4-FFF2-40B4-BE49-F238E27FC236}">
                    <a16:creationId xmlns:a16="http://schemas.microsoft.com/office/drawing/2014/main" id="{EC6EF516-7E50-4361-A398-A835687ACDC1}"/>
                  </a:ext>
                </a:extLst>
              </p:cNvPr>
              <p:cNvGraphicFramePr>
                <a:graphicFrameLocks noChangeAspect="1"/>
              </p:cNvGraphicFramePr>
              <p:nvPr/>
            </p:nvGraphicFramePr>
            <p:xfrm>
              <a:off x="3643653" y="9992410"/>
              <a:ext cx="4904693" cy="2846494"/>
            </p:xfrm>
            <a:graphic>
              <a:graphicData uri="http://schemas.microsoft.com/office/drawing/2017/model3d">
                <am3d:model3d r:embed="rId4">
                  <am3d:spPr>
                    <a:xfrm>
                      <a:off x="0" y="0"/>
                      <a:ext cx="4904693" cy="2846494"/>
                    </a:xfrm>
                    <a:prstGeom prst="rect">
                      <a:avLst/>
                    </a:prstGeom>
                  </am3d:spPr>
                  <am3d:camera>
                    <am3d:pos x="0" y="0" z="61078722"/>
                    <am3d:up dx="0" dy="36000000" dz="0"/>
                    <am3d:lookAt x="0" y="0" z="0"/>
                    <am3d:perspective fov="2700000"/>
                  </am3d:camera>
                  <am3d:trans>
                    <am3d:meterPerModelUnit n="5696654" d="1000000"/>
                    <am3d:preTrans dx="0" dy="-10239108" dz="0"/>
                    <am3d:scale>
                      <am3d:sx n="1000000" d="1000000"/>
                      <am3d:sy n="1000000" d="1000000"/>
                      <am3d:sz n="1000000" d="1000000"/>
                    </am3d:scale>
                    <am3d:rot ax="-10781610" ay="-26114" az="10799868"/>
                    <am3d:postTrans dx="0" dy="0" dz="0"/>
                  </am3d:trans>
                  <am3d:raster rName="Office3DRenderer" rVer="16.0.8326">
                    <am3d:blip r:embed="rId5"/>
                  </am3d:raster>
                  <am3d:objViewport viewportSz="584317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amera">
                <a:extLst>
                  <a:ext uri="{FF2B5EF4-FFF2-40B4-BE49-F238E27FC236}">
                    <a16:creationId xmlns:a16="http://schemas.microsoft.com/office/drawing/2014/main" id="{EC6EF516-7E50-4361-A398-A835687ACDC1}"/>
                  </a:ext>
                </a:extLst>
              </p:cNvPr>
              <p:cNvPicPr>
                <a:picLocks noGrp="1" noRot="1" noChangeAspect="1" noMove="1" noResize="1" noEditPoints="1" noAdjustHandles="1" noChangeArrowheads="1" noChangeShapeType="1" noCrop="1"/>
              </p:cNvPicPr>
              <p:nvPr/>
            </p:nvPicPr>
            <p:blipFill>
              <a:blip r:embed="rId5"/>
              <a:stretch>
                <a:fillRect/>
              </a:stretch>
            </p:blipFill>
            <p:spPr>
              <a:xfrm>
                <a:off x="3643653" y="9992410"/>
                <a:ext cx="4904693" cy="2846494"/>
              </a:xfrm>
              <a:prstGeom prst="rect">
                <a:avLst/>
              </a:prstGeom>
            </p:spPr>
          </p:pic>
        </mc:Fallback>
      </mc:AlternateContent>
      <p:sp>
        <p:nvSpPr>
          <p:cNvPr id="5" name="TextBox 4">
            <a:extLst>
              <a:ext uri="{FF2B5EF4-FFF2-40B4-BE49-F238E27FC236}">
                <a16:creationId xmlns:a16="http://schemas.microsoft.com/office/drawing/2014/main" id="{699254C9-8593-4BAF-8E40-BB1FD59CD786}"/>
              </a:ext>
            </a:extLst>
          </p:cNvPr>
          <p:cNvSpPr txBox="1"/>
          <p:nvPr/>
        </p:nvSpPr>
        <p:spPr>
          <a:xfrm>
            <a:off x="2908268" y="824714"/>
            <a:ext cx="6375463" cy="769441"/>
          </a:xfrm>
          <a:prstGeom prst="rect">
            <a:avLst/>
          </a:prstGeom>
          <a:noFill/>
        </p:spPr>
        <p:txBody>
          <a:bodyPr wrap="none" rtlCol="0">
            <a:spAutoFit/>
          </a:bodyPr>
          <a:lstStyle/>
          <a:p>
            <a:r>
              <a:rPr lang="en-US" sz="4400" b="1" dirty="0">
                <a:latin typeface="Inter" panose="020B0502030000000004" pitchFamily="34" charset="0"/>
                <a:ea typeface="Inter" panose="020B0502030000000004" pitchFamily="34" charset="0"/>
              </a:rPr>
              <a:t>LINGUISTIC VARIABLE</a:t>
            </a:r>
          </a:p>
        </p:txBody>
      </p:sp>
      <p:graphicFrame>
        <p:nvGraphicFramePr>
          <p:cNvPr id="4" name="Table 5">
            <a:extLst>
              <a:ext uri="{FF2B5EF4-FFF2-40B4-BE49-F238E27FC236}">
                <a16:creationId xmlns:a16="http://schemas.microsoft.com/office/drawing/2014/main" id="{DD579805-BCB1-4398-AABE-38C33A812E31}"/>
              </a:ext>
            </a:extLst>
          </p:cNvPr>
          <p:cNvGraphicFramePr>
            <a:graphicFrameLocks noGrp="1"/>
          </p:cNvGraphicFramePr>
          <p:nvPr>
            <p:extLst>
              <p:ext uri="{D42A27DB-BD31-4B8C-83A1-F6EECF244321}">
                <p14:modId xmlns:p14="http://schemas.microsoft.com/office/powerpoint/2010/main" val="1190386472"/>
              </p:ext>
            </p:extLst>
          </p:nvPr>
        </p:nvGraphicFramePr>
        <p:xfrm>
          <a:off x="2031999" y="2438400"/>
          <a:ext cx="8128000" cy="1554480"/>
        </p:xfrm>
        <a:graphic>
          <a:graphicData uri="http://schemas.openxmlformats.org/drawingml/2006/table">
            <a:tbl>
              <a:tblPr firstRow="1" bandRow="1">
                <a:tableStyleId>{C083E6E3-FA7D-4D7B-A595-EF9225AFEA82}</a:tableStyleId>
              </a:tblPr>
              <a:tblGrid>
                <a:gridCol w="4064000">
                  <a:extLst>
                    <a:ext uri="{9D8B030D-6E8A-4147-A177-3AD203B41FA5}">
                      <a16:colId xmlns:a16="http://schemas.microsoft.com/office/drawing/2014/main" val="3660232083"/>
                    </a:ext>
                  </a:extLst>
                </a:gridCol>
                <a:gridCol w="4064000">
                  <a:extLst>
                    <a:ext uri="{9D8B030D-6E8A-4147-A177-3AD203B41FA5}">
                      <a16:colId xmlns:a16="http://schemas.microsoft.com/office/drawing/2014/main" val="4199370163"/>
                    </a:ext>
                  </a:extLst>
                </a:gridCol>
              </a:tblGrid>
              <a:tr h="370840">
                <a:tc>
                  <a:txBody>
                    <a:bodyPr/>
                    <a:lstStyle/>
                    <a:p>
                      <a:r>
                        <a:rPr lang="en-US" sz="2800" b="0" dirty="0">
                          <a:latin typeface="Inter" panose="020B0502030000000004" pitchFamily="34" charset="0"/>
                          <a:ea typeface="Inter" panose="020B0502030000000004" pitchFamily="34" charset="0"/>
                        </a:rPr>
                        <a:t>Dark</a:t>
                      </a:r>
                    </a:p>
                  </a:txBody>
                  <a:tcPr/>
                </a:tc>
                <a:tc>
                  <a:txBody>
                    <a:bodyPr/>
                    <a:lstStyle/>
                    <a:p>
                      <a:r>
                        <a:rPr lang="en-US" sz="2800" b="0" dirty="0">
                          <a:latin typeface="Inter" panose="020B0502030000000004" pitchFamily="34" charset="0"/>
                          <a:ea typeface="Inter" panose="020B0502030000000004" pitchFamily="34" charset="0"/>
                        </a:rPr>
                        <a:t>0 to 3000</a:t>
                      </a:r>
                    </a:p>
                  </a:txBody>
                  <a:tcPr/>
                </a:tc>
                <a:extLst>
                  <a:ext uri="{0D108BD9-81ED-4DB2-BD59-A6C34878D82A}">
                    <a16:rowId xmlns:a16="http://schemas.microsoft.com/office/drawing/2014/main" val="193405767"/>
                  </a:ext>
                </a:extLst>
              </a:tr>
              <a:tr h="370840">
                <a:tc>
                  <a:txBody>
                    <a:bodyPr/>
                    <a:lstStyle/>
                    <a:p>
                      <a:r>
                        <a:rPr lang="en-US" sz="2800" b="0" dirty="0">
                          <a:latin typeface="Inter" panose="020B0502030000000004" pitchFamily="34" charset="0"/>
                          <a:ea typeface="Inter" panose="020B0502030000000004" pitchFamily="34" charset="0"/>
                        </a:rPr>
                        <a:t>Dim</a:t>
                      </a:r>
                    </a:p>
                  </a:txBody>
                  <a:tcPr/>
                </a:tc>
                <a:tc>
                  <a:txBody>
                    <a:bodyPr/>
                    <a:lstStyle/>
                    <a:p>
                      <a:r>
                        <a:rPr lang="en-US" sz="2800" b="0" dirty="0">
                          <a:latin typeface="Inter" panose="020B0502030000000004" pitchFamily="34" charset="0"/>
                          <a:ea typeface="Inter" panose="020B0502030000000004" pitchFamily="34" charset="0"/>
                        </a:rPr>
                        <a:t>2500 to 7000</a:t>
                      </a:r>
                    </a:p>
                  </a:txBody>
                  <a:tcPr/>
                </a:tc>
                <a:extLst>
                  <a:ext uri="{0D108BD9-81ED-4DB2-BD59-A6C34878D82A}">
                    <a16:rowId xmlns:a16="http://schemas.microsoft.com/office/drawing/2014/main" val="3112272182"/>
                  </a:ext>
                </a:extLst>
              </a:tr>
              <a:tr h="370840">
                <a:tc>
                  <a:txBody>
                    <a:bodyPr/>
                    <a:lstStyle/>
                    <a:p>
                      <a:r>
                        <a:rPr lang="en-US" sz="2800" b="0" dirty="0">
                          <a:latin typeface="Inter" panose="020B0502030000000004" pitchFamily="34" charset="0"/>
                          <a:ea typeface="Inter" panose="020B0502030000000004" pitchFamily="34" charset="0"/>
                        </a:rPr>
                        <a:t>Bright</a:t>
                      </a:r>
                    </a:p>
                  </a:txBody>
                  <a:tcPr/>
                </a:tc>
                <a:tc>
                  <a:txBody>
                    <a:bodyPr/>
                    <a:lstStyle/>
                    <a:p>
                      <a:r>
                        <a:rPr lang="en-US" sz="2800" b="0" dirty="0">
                          <a:latin typeface="Inter" panose="020B0502030000000004" pitchFamily="34" charset="0"/>
                          <a:ea typeface="Inter" panose="020B0502030000000004" pitchFamily="34" charset="0"/>
                        </a:rPr>
                        <a:t>6000 to 10000</a:t>
                      </a:r>
                    </a:p>
                  </a:txBody>
                  <a:tcPr/>
                </a:tc>
                <a:extLst>
                  <a:ext uri="{0D108BD9-81ED-4DB2-BD59-A6C34878D82A}">
                    <a16:rowId xmlns:a16="http://schemas.microsoft.com/office/drawing/2014/main" val="437617109"/>
                  </a:ext>
                </a:extLst>
              </a:tr>
            </a:tbl>
          </a:graphicData>
        </a:graphic>
      </p:graphicFrame>
      <p:sp>
        <p:nvSpPr>
          <p:cNvPr id="8" name="TextBox 7">
            <a:extLst>
              <a:ext uri="{FF2B5EF4-FFF2-40B4-BE49-F238E27FC236}">
                <a16:creationId xmlns:a16="http://schemas.microsoft.com/office/drawing/2014/main" id="{11CA8981-FA39-4DD8-BFE4-263E163C9A5C}"/>
              </a:ext>
            </a:extLst>
          </p:cNvPr>
          <p:cNvSpPr txBox="1"/>
          <p:nvPr/>
        </p:nvSpPr>
        <p:spPr>
          <a:xfrm>
            <a:off x="2336801" y="1459468"/>
            <a:ext cx="7416799" cy="369332"/>
          </a:xfrm>
          <a:prstGeom prst="rect">
            <a:avLst/>
          </a:prstGeom>
          <a:noFill/>
        </p:spPr>
        <p:txBody>
          <a:bodyPr wrap="square" rtlCol="0">
            <a:spAutoFit/>
          </a:bodyPr>
          <a:lstStyle/>
          <a:p>
            <a:pPr algn="ctr"/>
            <a:r>
              <a:rPr lang="en-US" spc="2400" dirty="0">
                <a:latin typeface="Inter" panose="020B0502030000000004" pitchFamily="34" charset="0"/>
                <a:ea typeface="Inter" panose="020B0502030000000004" pitchFamily="34" charset="0"/>
              </a:rPr>
              <a:t> LIGHT INTENSITY</a:t>
            </a:r>
          </a:p>
        </p:txBody>
      </p:sp>
    </p:spTree>
    <p:extLst>
      <p:ext uri="{BB962C8B-B14F-4D97-AF65-F5344CB8AC3E}">
        <p14:creationId xmlns:p14="http://schemas.microsoft.com/office/powerpoint/2010/main" val="164834161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44D67E-4773-4610-854D-E18F95A54F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TextBox 23">
            <a:extLst>
              <a:ext uri="{FF2B5EF4-FFF2-40B4-BE49-F238E27FC236}">
                <a16:creationId xmlns:a16="http://schemas.microsoft.com/office/drawing/2014/main" id="{9DB5EDFA-E54B-44B5-853C-18F052BEE413}"/>
              </a:ext>
            </a:extLst>
          </p:cNvPr>
          <p:cNvSpPr txBox="1"/>
          <p:nvPr/>
        </p:nvSpPr>
        <p:spPr>
          <a:xfrm>
            <a:off x="2222183" y="11092491"/>
            <a:ext cx="7747634" cy="646331"/>
          </a:xfrm>
          <a:prstGeom prst="rect">
            <a:avLst/>
          </a:prstGeom>
          <a:noFill/>
        </p:spPr>
        <p:txBody>
          <a:bodyPr wrap="none" rtlCol="0">
            <a:spAutoFit/>
          </a:bodyPr>
          <a:lstStyle/>
          <a:p>
            <a:r>
              <a:rPr lang="en-US" sz="3600" b="1" dirty="0">
                <a:latin typeface="Inter" panose="020B0502030000000004" pitchFamily="34" charset="0"/>
                <a:ea typeface="Inter" panose="020B0502030000000004" pitchFamily="34" charset="0"/>
              </a:rPr>
              <a:t>FUZZY LOGIC CONTROL SYSTEM</a:t>
            </a:r>
          </a:p>
        </p:txBody>
      </p:sp>
      <mc:AlternateContent xmlns:mc="http://schemas.openxmlformats.org/markup-compatibility/2006">
        <mc:Choice xmlns:am3d="http://schemas.microsoft.com/office/drawing/2017/model3d" Requires="am3d">
          <p:graphicFrame>
            <p:nvGraphicFramePr>
              <p:cNvPr id="2" name="3D Model 1" descr="Camera">
                <a:extLst>
                  <a:ext uri="{FF2B5EF4-FFF2-40B4-BE49-F238E27FC236}">
                    <a16:creationId xmlns:a16="http://schemas.microsoft.com/office/drawing/2014/main" id="{EC6EF516-7E50-4361-A398-A835687ACDC1}"/>
                  </a:ext>
                </a:extLst>
              </p:cNvPr>
              <p:cNvGraphicFramePr>
                <a:graphicFrameLocks noChangeAspect="1"/>
              </p:cNvGraphicFramePr>
              <p:nvPr/>
            </p:nvGraphicFramePr>
            <p:xfrm>
              <a:off x="3643653" y="9992410"/>
              <a:ext cx="4904693" cy="2846494"/>
            </p:xfrm>
            <a:graphic>
              <a:graphicData uri="http://schemas.microsoft.com/office/drawing/2017/model3d">
                <am3d:model3d r:embed="rId4">
                  <am3d:spPr>
                    <a:xfrm>
                      <a:off x="0" y="0"/>
                      <a:ext cx="4904693" cy="2846494"/>
                    </a:xfrm>
                    <a:prstGeom prst="rect">
                      <a:avLst/>
                    </a:prstGeom>
                  </am3d:spPr>
                  <am3d:camera>
                    <am3d:pos x="0" y="0" z="61078722"/>
                    <am3d:up dx="0" dy="36000000" dz="0"/>
                    <am3d:lookAt x="0" y="0" z="0"/>
                    <am3d:perspective fov="2700000"/>
                  </am3d:camera>
                  <am3d:trans>
                    <am3d:meterPerModelUnit n="5696654" d="1000000"/>
                    <am3d:preTrans dx="0" dy="-10239108" dz="0"/>
                    <am3d:scale>
                      <am3d:sx n="1000000" d="1000000"/>
                      <am3d:sy n="1000000" d="1000000"/>
                      <am3d:sz n="1000000" d="1000000"/>
                    </am3d:scale>
                    <am3d:rot ax="-10781610" ay="-26114" az="10799868"/>
                    <am3d:postTrans dx="0" dy="0" dz="0"/>
                  </am3d:trans>
                  <am3d:raster rName="Office3DRenderer" rVer="16.0.8326">
                    <am3d:blip r:embed="rId5"/>
                  </am3d:raster>
                  <am3d:objViewport viewportSz="584317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amera">
                <a:extLst>
                  <a:ext uri="{FF2B5EF4-FFF2-40B4-BE49-F238E27FC236}">
                    <a16:creationId xmlns:a16="http://schemas.microsoft.com/office/drawing/2014/main" id="{EC6EF516-7E50-4361-A398-A835687ACDC1}"/>
                  </a:ext>
                </a:extLst>
              </p:cNvPr>
              <p:cNvPicPr>
                <a:picLocks noGrp="1" noRot="1" noChangeAspect="1" noMove="1" noResize="1" noEditPoints="1" noAdjustHandles="1" noChangeArrowheads="1" noChangeShapeType="1" noCrop="1"/>
              </p:cNvPicPr>
              <p:nvPr/>
            </p:nvPicPr>
            <p:blipFill>
              <a:blip r:embed="rId5"/>
              <a:stretch>
                <a:fillRect/>
              </a:stretch>
            </p:blipFill>
            <p:spPr>
              <a:xfrm>
                <a:off x="3643653" y="9992410"/>
                <a:ext cx="4904693" cy="2846494"/>
              </a:xfrm>
              <a:prstGeom prst="rect">
                <a:avLst/>
              </a:prstGeom>
            </p:spPr>
          </p:pic>
        </mc:Fallback>
      </mc:AlternateContent>
      <p:sp>
        <p:nvSpPr>
          <p:cNvPr id="5" name="TextBox 4">
            <a:extLst>
              <a:ext uri="{FF2B5EF4-FFF2-40B4-BE49-F238E27FC236}">
                <a16:creationId xmlns:a16="http://schemas.microsoft.com/office/drawing/2014/main" id="{699254C9-8593-4BAF-8E40-BB1FD59CD786}"/>
              </a:ext>
            </a:extLst>
          </p:cNvPr>
          <p:cNvSpPr txBox="1"/>
          <p:nvPr/>
        </p:nvSpPr>
        <p:spPr>
          <a:xfrm>
            <a:off x="2908268" y="824714"/>
            <a:ext cx="6375463" cy="769441"/>
          </a:xfrm>
          <a:prstGeom prst="rect">
            <a:avLst/>
          </a:prstGeom>
          <a:noFill/>
        </p:spPr>
        <p:txBody>
          <a:bodyPr wrap="none" rtlCol="0">
            <a:spAutoFit/>
          </a:bodyPr>
          <a:lstStyle/>
          <a:p>
            <a:r>
              <a:rPr lang="en-US" sz="4400" b="1" dirty="0">
                <a:latin typeface="Inter" panose="020B0502030000000004" pitchFamily="34" charset="0"/>
                <a:ea typeface="Inter" panose="020B0502030000000004" pitchFamily="34" charset="0"/>
              </a:rPr>
              <a:t>LINGUISTIC VARIABLE</a:t>
            </a:r>
          </a:p>
        </p:txBody>
      </p:sp>
      <p:graphicFrame>
        <p:nvGraphicFramePr>
          <p:cNvPr id="4" name="Table 5">
            <a:extLst>
              <a:ext uri="{FF2B5EF4-FFF2-40B4-BE49-F238E27FC236}">
                <a16:creationId xmlns:a16="http://schemas.microsoft.com/office/drawing/2014/main" id="{DD579805-BCB1-4398-AABE-38C33A812E31}"/>
              </a:ext>
            </a:extLst>
          </p:cNvPr>
          <p:cNvGraphicFramePr>
            <a:graphicFrameLocks noGrp="1"/>
          </p:cNvGraphicFramePr>
          <p:nvPr>
            <p:extLst>
              <p:ext uri="{D42A27DB-BD31-4B8C-83A1-F6EECF244321}">
                <p14:modId xmlns:p14="http://schemas.microsoft.com/office/powerpoint/2010/main" val="1230322643"/>
              </p:ext>
            </p:extLst>
          </p:nvPr>
        </p:nvGraphicFramePr>
        <p:xfrm>
          <a:off x="2031999" y="2438400"/>
          <a:ext cx="8128000" cy="1554480"/>
        </p:xfrm>
        <a:graphic>
          <a:graphicData uri="http://schemas.openxmlformats.org/drawingml/2006/table">
            <a:tbl>
              <a:tblPr firstRow="1" bandRow="1">
                <a:tableStyleId>{C083E6E3-FA7D-4D7B-A595-EF9225AFEA82}</a:tableStyleId>
              </a:tblPr>
              <a:tblGrid>
                <a:gridCol w="4064000">
                  <a:extLst>
                    <a:ext uri="{9D8B030D-6E8A-4147-A177-3AD203B41FA5}">
                      <a16:colId xmlns:a16="http://schemas.microsoft.com/office/drawing/2014/main" val="3660232083"/>
                    </a:ext>
                  </a:extLst>
                </a:gridCol>
                <a:gridCol w="4064000">
                  <a:extLst>
                    <a:ext uri="{9D8B030D-6E8A-4147-A177-3AD203B41FA5}">
                      <a16:colId xmlns:a16="http://schemas.microsoft.com/office/drawing/2014/main" val="4199370163"/>
                    </a:ext>
                  </a:extLst>
                </a:gridCol>
              </a:tblGrid>
              <a:tr h="370840">
                <a:tc>
                  <a:txBody>
                    <a:bodyPr/>
                    <a:lstStyle/>
                    <a:p>
                      <a:r>
                        <a:rPr lang="en-US" sz="2800" b="0" dirty="0">
                          <a:latin typeface="Inter" panose="020B0502030000000004" pitchFamily="34" charset="0"/>
                          <a:ea typeface="Inter" panose="020B0502030000000004" pitchFamily="34" charset="0"/>
                        </a:rPr>
                        <a:t>Large </a:t>
                      </a:r>
                    </a:p>
                  </a:txBody>
                  <a:tcPr/>
                </a:tc>
                <a:tc>
                  <a:txBody>
                    <a:bodyPr/>
                    <a:lstStyle/>
                    <a:p>
                      <a:r>
                        <a:rPr lang="en-US" sz="2800" b="0" dirty="0">
                          <a:latin typeface="Inter" panose="020B0502030000000004" pitchFamily="34" charset="0"/>
                          <a:ea typeface="Inter" panose="020B0502030000000004" pitchFamily="34" charset="0"/>
                        </a:rPr>
                        <a:t>0 to 4</a:t>
                      </a:r>
                    </a:p>
                  </a:txBody>
                  <a:tcPr/>
                </a:tc>
                <a:extLst>
                  <a:ext uri="{0D108BD9-81ED-4DB2-BD59-A6C34878D82A}">
                    <a16:rowId xmlns:a16="http://schemas.microsoft.com/office/drawing/2014/main" val="193405767"/>
                  </a:ext>
                </a:extLst>
              </a:tr>
              <a:tr h="370840">
                <a:tc>
                  <a:txBody>
                    <a:bodyPr/>
                    <a:lstStyle/>
                    <a:p>
                      <a:r>
                        <a:rPr lang="en-US" sz="2800" b="0" dirty="0">
                          <a:latin typeface="Inter" panose="020B0502030000000004" pitchFamily="34" charset="0"/>
                          <a:ea typeface="Inter" panose="020B0502030000000004" pitchFamily="34" charset="0"/>
                        </a:rPr>
                        <a:t>Medium</a:t>
                      </a:r>
                    </a:p>
                  </a:txBody>
                  <a:tcPr/>
                </a:tc>
                <a:tc>
                  <a:txBody>
                    <a:bodyPr/>
                    <a:lstStyle/>
                    <a:p>
                      <a:r>
                        <a:rPr lang="en-US" sz="2800" b="0" dirty="0">
                          <a:latin typeface="Inter" panose="020B0502030000000004" pitchFamily="34" charset="0"/>
                          <a:ea typeface="Inter" panose="020B0502030000000004" pitchFamily="34" charset="0"/>
                        </a:rPr>
                        <a:t>3 to 13</a:t>
                      </a:r>
                    </a:p>
                  </a:txBody>
                  <a:tcPr/>
                </a:tc>
                <a:extLst>
                  <a:ext uri="{0D108BD9-81ED-4DB2-BD59-A6C34878D82A}">
                    <a16:rowId xmlns:a16="http://schemas.microsoft.com/office/drawing/2014/main" val="3112272182"/>
                  </a:ext>
                </a:extLst>
              </a:tr>
              <a:tr h="370840">
                <a:tc>
                  <a:txBody>
                    <a:bodyPr/>
                    <a:lstStyle/>
                    <a:p>
                      <a:r>
                        <a:rPr lang="en-US" sz="2800" b="0" dirty="0">
                          <a:latin typeface="Inter" panose="020B0502030000000004" pitchFamily="34" charset="0"/>
                          <a:ea typeface="Inter" panose="020B0502030000000004" pitchFamily="34" charset="0"/>
                        </a:rPr>
                        <a:t>Small</a:t>
                      </a:r>
                    </a:p>
                  </a:txBody>
                  <a:tcPr/>
                </a:tc>
                <a:tc>
                  <a:txBody>
                    <a:bodyPr/>
                    <a:lstStyle/>
                    <a:p>
                      <a:r>
                        <a:rPr lang="en-US" sz="2800" b="0" dirty="0">
                          <a:latin typeface="Inter" panose="020B0502030000000004" pitchFamily="34" charset="0"/>
                          <a:ea typeface="Inter" panose="020B0502030000000004" pitchFamily="34" charset="0"/>
                        </a:rPr>
                        <a:t>11 to 22</a:t>
                      </a:r>
                    </a:p>
                  </a:txBody>
                  <a:tcPr/>
                </a:tc>
                <a:extLst>
                  <a:ext uri="{0D108BD9-81ED-4DB2-BD59-A6C34878D82A}">
                    <a16:rowId xmlns:a16="http://schemas.microsoft.com/office/drawing/2014/main" val="437617109"/>
                  </a:ext>
                </a:extLst>
              </a:tr>
            </a:tbl>
          </a:graphicData>
        </a:graphic>
      </p:graphicFrame>
      <p:sp>
        <p:nvSpPr>
          <p:cNvPr id="8" name="TextBox 7">
            <a:extLst>
              <a:ext uri="{FF2B5EF4-FFF2-40B4-BE49-F238E27FC236}">
                <a16:creationId xmlns:a16="http://schemas.microsoft.com/office/drawing/2014/main" id="{11CA8981-FA39-4DD8-BFE4-263E163C9A5C}"/>
              </a:ext>
            </a:extLst>
          </p:cNvPr>
          <p:cNvSpPr txBox="1"/>
          <p:nvPr/>
        </p:nvSpPr>
        <p:spPr>
          <a:xfrm>
            <a:off x="2336801" y="1459468"/>
            <a:ext cx="7416799" cy="369332"/>
          </a:xfrm>
          <a:prstGeom prst="rect">
            <a:avLst/>
          </a:prstGeom>
          <a:noFill/>
        </p:spPr>
        <p:txBody>
          <a:bodyPr wrap="square" rtlCol="0">
            <a:spAutoFit/>
          </a:bodyPr>
          <a:lstStyle/>
          <a:p>
            <a:pPr algn="ctr"/>
            <a:r>
              <a:rPr lang="en-US" spc="2400" dirty="0">
                <a:latin typeface="Inter" panose="020B0502030000000004" pitchFamily="34" charset="0"/>
                <a:ea typeface="Inter" panose="020B0502030000000004" pitchFamily="34" charset="0"/>
              </a:rPr>
              <a:t>APERTURE</a:t>
            </a:r>
          </a:p>
        </p:txBody>
      </p:sp>
    </p:spTree>
    <p:extLst>
      <p:ext uri="{BB962C8B-B14F-4D97-AF65-F5344CB8AC3E}">
        <p14:creationId xmlns:p14="http://schemas.microsoft.com/office/powerpoint/2010/main" val="40980971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844D67E-4773-4610-854D-E18F95A54F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4" name="TextBox 23">
            <a:extLst>
              <a:ext uri="{FF2B5EF4-FFF2-40B4-BE49-F238E27FC236}">
                <a16:creationId xmlns:a16="http://schemas.microsoft.com/office/drawing/2014/main" id="{9DB5EDFA-E54B-44B5-853C-18F052BEE413}"/>
              </a:ext>
            </a:extLst>
          </p:cNvPr>
          <p:cNvSpPr txBox="1"/>
          <p:nvPr/>
        </p:nvSpPr>
        <p:spPr>
          <a:xfrm>
            <a:off x="2222183" y="11092491"/>
            <a:ext cx="7747634" cy="646331"/>
          </a:xfrm>
          <a:prstGeom prst="rect">
            <a:avLst/>
          </a:prstGeom>
          <a:noFill/>
        </p:spPr>
        <p:txBody>
          <a:bodyPr wrap="none" rtlCol="0">
            <a:spAutoFit/>
          </a:bodyPr>
          <a:lstStyle/>
          <a:p>
            <a:r>
              <a:rPr lang="en-US" sz="3600" b="1" dirty="0">
                <a:latin typeface="Inter" panose="020B0502030000000004" pitchFamily="34" charset="0"/>
                <a:ea typeface="Inter" panose="020B0502030000000004" pitchFamily="34" charset="0"/>
              </a:rPr>
              <a:t>FUZZY LOGIC CONTROL SYSTEM</a:t>
            </a:r>
          </a:p>
        </p:txBody>
      </p:sp>
      <mc:AlternateContent xmlns:mc="http://schemas.openxmlformats.org/markup-compatibility/2006">
        <mc:Choice xmlns:am3d="http://schemas.microsoft.com/office/drawing/2017/model3d" Requires="am3d">
          <p:graphicFrame>
            <p:nvGraphicFramePr>
              <p:cNvPr id="2" name="3D Model 1" descr="Camera">
                <a:extLst>
                  <a:ext uri="{FF2B5EF4-FFF2-40B4-BE49-F238E27FC236}">
                    <a16:creationId xmlns:a16="http://schemas.microsoft.com/office/drawing/2014/main" id="{EC6EF516-7E50-4361-A398-A835687ACDC1}"/>
                  </a:ext>
                </a:extLst>
              </p:cNvPr>
              <p:cNvGraphicFramePr>
                <a:graphicFrameLocks noChangeAspect="1"/>
              </p:cNvGraphicFramePr>
              <p:nvPr/>
            </p:nvGraphicFramePr>
            <p:xfrm>
              <a:off x="3643653" y="9992410"/>
              <a:ext cx="4904693" cy="2846494"/>
            </p:xfrm>
            <a:graphic>
              <a:graphicData uri="http://schemas.microsoft.com/office/drawing/2017/model3d">
                <am3d:model3d r:embed="rId4">
                  <am3d:spPr>
                    <a:xfrm>
                      <a:off x="0" y="0"/>
                      <a:ext cx="4904693" cy="2846494"/>
                    </a:xfrm>
                    <a:prstGeom prst="rect">
                      <a:avLst/>
                    </a:prstGeom>
                  </am3d:spPr>
                  <am3d:camera>
                    <am3d:pos x="0" y="0" z="61078722"/>
                    <am3d:up dx="0" dy="36000000" dz="0"/>
                    <am3d:lookAt x="0" y="0" z="0"/>
                    <am3d:perspective fov="2700000"/>
                  </am3d:camera>
                  <am3d:trans>
                    <am3d:meterPerModelUnit n="5696654" d="1000000"/>
                    <am3d:preTrans dx="0" dy="-10239108" dz="0"/>
                    <am3d:scale>
                      <am3d:sx n="1000000" d="1000000"/>
                      <am3d:sy n="1000000" d="1000000"/>
                      <am3d:sz n="1000000" d="1000000"/>
                    </am3d:scale>
                    <am3d:rot ax="-10781610" ay="-26114" az="10799868"/>
                    <am3d:postTrans dx="0" dy="0" dz="0"/>
                  </am3d:trans>
                  <am3d:raster rName="Office3DRenderer" rVer="16.0.8326">
                    <am3d:blip r:embed="rId5"/>
                  </am3d:raster>
                  <am3d:objViewport viewportSz="584317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Camera">
                <a:extLst>
                  <a:ext uri="{FF2B5EF4-FFF2-40B4-BE49-F238E27FC236}">
                    <a16:creationId xmlns:a16="http://schemas.microsoft.com/office/drawing/2014/main" id="{EC6EF516-7E50-4361-A398-A835687ACDC1}"/>
                  </a:ext>
                </a:extLst>
              </p:cNvPr>
              <p:cNvPicPr>
                <a:picLocks noGrp="1" noRot="1" noChangeAspect="1" noMove="1" noResize="1" noEditPoints="1" noAdjustHandles="1" noChangeArrowheads="1" noChangeShapeType="1" noCrop="1"/>
              </p:cNvPicPr>
              <p:nvPr/>
            </p:nvPicPr>
            <p:blipFill>
              <a:blip r:embed="rId5"/>
              <a:stretch>
                <a:fillRect/>
              </a:stretch>
            </p:blipFill>
            <p:spPr>
              <a:xfrm>
                <a:off x="3643653" y="9992410"/>
                <a:ext cx="4904693" cy="2846494"/>
              </a:xfrm>
              <a:prstGeom prst="rect">
                <a:avLst/>
              </a:prstGeom>
            </p:spPr>
          </p:pic>
        </mc:Fallback>
      </mc:AlternateContent>
      <p:sp>
        <p:nvSpPr>
          <p:cNvPr id="5" name="TextBox 4">
            <a:extLst>
              <a:ext uri="{FF2B5EF4-FFF2-40B4-BE49-F238E27FC236}">
                <a16:creationId xmlns:a16="http://schemas.microsoft.com/office/drawing/2014/main" id="{699254C9-8593-4BAF-8E40-BB1FD59CD786}"/>
              </a:ext>
            </a:extLst>
          </p:cNvPr>
          <p:cNvSpPr txBox="1"/>
          <p:nvPr/>
        </p:nvSpPr>
        <p:spPr>
          <a:xfrm>
            <a:off x="2908268" y="824714"/>
            <a:ext cx="6375463" cy="769441"/>
          </a:xfrm>
          <a:prstGeom prst="rect">
            <a:avLst/>
          </a:prstGeom>
          <a:noFill/>
        </p:spPr>
        <p:txBody>
          <a:bodyPr wrap="none" rtlCol="0">
            <a:spAutoFit/>
          </a:bodyPr>
          <a:lstStyle/>
          <a:p>
            <a:r>
              <a:rPr lang="en-US" sz="4400" b="1" dirty="0">
                <a:latin typeface="Inter" panose="020B0502030000000004" pitchFamily="34" charset="0"/>
                <a:ea typeface="Inter" panose="020B0502030000000004" pitchFamily="34" charset="0"/>
              </a:rPr>
              <a:t>LINGUISTIC VARIABLE</a:t>
            </a:r>
          </a:p>
        </p:txBody>
      </p:sp>
      <p:graphicFrame>
        <p:nvGraphicFramePr>
          <p:cNvPr id="4" name="Table 5">
            <a:extLst>
              <a:ext uri="{FF2B5EF4-FFF2-40B4-BE49-F238E27FC236}">
                <a16:creationId xmlns:a16="http://schemas.microsoft.com/office/drawing/2014/main" id="{DD579805-BCB1-4398-AABE-38C33A812E31}"/>
              </a:ext>
            </a:extLst>
          </p:cNvPr>
          <p:cNvGraphicFramePr>
            <a:graphicFrameLocks noGrp="1"/>
          </p:cNvGraphicFramePr>
          <p:nvPr>
            <p:extLst>
              <p:ext uri="{D42A27DB-BD31-4B8C-83A1-F6EECF244321}">
                <p14:modId xmlns:p14="http://schemas.microsoft.com/office/powerpoint/2010/main" val="156404333"/>
              </p:ext>
            </p:extLst>
          </p:nvPr>
        </p:nvGraphicFramePr>
        <p:xfrm>
          <a:off x="2031999" y="2438400"/>
          <a:ext cx="8128000" cy="1554480"/>
        </p:xfrm>
        <a:graphic>
          <a:graphicData uri="http://schemas.openxmlformats.org/drawingml/2006/table">
            <a:tbl>
              <a:tblPr firstRow="1" bandRow="1">
                <a:tableStyleId>{C083E6E3-FA7D-4D7B-A595-EF9225AFEA82}</a:tableStyleId>
              </a:tblPr>
              <a:tblGrid>
                <a:gridCol w="4064000">
                  <a:extLst>
                    <a:ext uri="{9D8B030D-6E8A-4147-A177-3AD203B41FA5}">
                      <a16:colId xmlns:a16="http://schemas.microsoft.com/office/drawing/2014/main" val="3660232083"/>
                    </a:ext>
                  </a:extLst>
                </a:gridCol>
                <a:gridCol w="4064000">
                  <a:extLst>
                    <a:ext uri="{9D8B030D-6E8A-4147-A177-3AD203B41FA5}">
                      <a16:colId xmlns:a16="http://schemas.microsoft.com/office/drawing/2014/main" val="4199370163"/>
                    </a:ext>
                  </a:extLst>
                </a:gridCol>
              </a:tblGrid>
              <a:tr h="370840">
                <a:tc>
                  <a:txBody>
                    <a:bodyPr/>
                    <a:lstStyle/>
                    <a:p>
                      <a:r>
                        <a:rPr lang="en-US" sz="2800" b="0" dirty="0">
                          <a:latin typeface="Inter" panose="020B0502030000000004" pitchFamily="34" charset="0"/>
                          <a:ea typeface="Inter" panose="020B0502030000000004" pitchFamily="34" charset="0"/>
                        </a:rPr>
                        <a:t>Fast</a:t>
                      </a:r>
                    </a:p>
                  </a:txBody>
                  <a:tcPr/>
                </a:tc>
                <a:tc>
                  <a:txBody>
                    <a:bodyPr/>
                    <a:lstStyle/>
                    <a:p>
                      <a:r>
                        <a:rPr lang="en-US" sz="2800" b="0" dirty="0">
                          <a:latin typeface="Inter" panose="020B0502030000000004" pitchFamily="34" charset="0"/>
                          <a:ea typeface="Inter" panose="020B0502030000000004" pitchFamily="34" charset="0"/>
                        </a:rPr>
                        <a:t>0 to 3</a:t>
                      </a:r>
                    </a:p>
                  </a:txBody>
                  <a:tcPr/>
                </a:tc>
                <a:extLst>
                  <a:ext uri="{0D108BD9-81ED-4DB2-BD59-A6C34878D82A}">
                    <a16:rowId xmlns:a16="http://schemas.microsoft.com/office/drawing/2014/main" val="193405767"/>
                  </a:ext>
                </a:extLst>
              </a:tr>
              <a:tr h="370840">
                <a:tc>
                  <a:txBody>
                    <a:bodyPr/>
                    <a:lstStyle/>
                    <a:p>
                      <a:r>
                        <a:rPr lang="en-US" sz="2800" b="0" dirty="0">
                          <a:latin typeface="Inter" panose="020B0502030000000004" pitchFamily="34" charset="0"/>
                          <a:ea typeface="Inter" panose="020B0502030000000004" pitchFamily="34" charset="0"/>
                        </a:rPr>
                        <a:t>Moderate</a:t>
                      </a:r>
                    </a:p>
                  </a:txBody>
                  <a:tcPr/>
                </a:tc>
                <a:tc>
                  <a:txBody>
                    <a:bodyPr/>
                    <a:lstStyle/>
                    <a:p>
                      <a:r>
                        <a:rPr lang="en-US" sz="2800" b="0" dirty="0">
                          <a:latin typeface="Inter" panose="020B0502030000000004" pitchFamily="34" charset="0"/>
                          <a:ea typeface="Inter" panose="020B0502030000000004" pitchFamily="34" charset="0"/>
                        </a:rPr>
                        <a:t>1 to 15</a:t>
                      </a:r>
                    </a:p>
                  </a:txBody>
                  <a:tcPr/>
                </a:tc>
                <a:extLst>
                  <a:ext uri="{0D108BD9-81ED-4DB2-BD59-A6C34878D82A}">
                    <a16:rowId xmlns:a16="http://schemas.microsoft.com/office/drawing/2014/main" val="3112272182"/>
                  </a:ext>
                </a:extLst>
              </a:tr>
              <a:tr h="370840">
                <a:tc>
                  <a:txBody>
                    <a:bodyPr/>
                    <a:lstStyle/>
                    <a:p>
                      <a:r>
                        <a:rPr lang="en-US" sz="2800" b="0" dirty="0">
                          <a:latin typeface="Inter" panose="020B0502030000000004" pitchFamily="34" charset="0"/>
                          <a:ea typeface="Inter" panose="020B0502030000000004" pitchFamily="34" charset="0"/>
                        </a:rPr>
                        <a:t>Slow</a:t>
                      </a:r>
                    </a:p>
                  </a:txBody>
                  <a:tcPr/>
                </a:tc>
                <a:tc>
                  <a:txBody>
                    <a:bodyPr/>
                    <a:lstStyle/>
                    <a:p>
                      <a:r>
                        <a:rPr lang="en-US" sz="2800" b="0" dirty="0">
                          <a:latin typeface="Inter" panose="020B0502030000000004" pitchFamily="34" charset="0"/>
                          <a:ea typeface="Inter" panose="020B0502030000000004" pitchFamily="34" charset="0"/>
                        </a:rPr>
                        <a:t>10 to 30</a:t>
                      </a:r>
                    </a:p>
                  </a:txBody>
                  <a:tcPr/>
                </a:tc>
                <a:extLst>
                  <a:ext uri="{0D108BD9-81ED-4DB2-BD59-A6C34878D82A}">
                    <a16:rowId xmlns:a16="http://schemas.microsoft.com/office/drawing/2014/main" val="437617109"/>
                  </a:ext>
                </a:extLst>
              </a:tr>
            </a:tbl>
          </a:graphicData>
        </a:graphic>
      </p:graphicFrame>
      <p:sp>
        <p:nvSpPr>
          <p:cNvPr id="8" name="TextBox 7">
            <a:extLst>
              <a:ext uri="{FF2B5EF4-FFF2-40B4-BE49-F238E27FC236}">
                <a16:creationId xmlns:a16="http://schemas.microsoft.com/office/drawing/2014/main" id="{11CA8981-FA39-4DD8-BFE4-263E163C9A5C}"/>
              </a:ext>
            </a:extLst>
          </p:cNvPr>
          <p:cNvSpPr txBox="1"/>
          <p:nvPr/>
        </p:nvSpPr>
        <p:spPr>
          <a:xfrm>
            <a:off x="2362200" y="1462279"/>
            <a:ext cx="7416799" cy="369332"/>
          </a:xfrm>
          <a:prstGeom prst="rect">
            <a:avLst/>
          </a:prstGeom>
          <a:noFill/>
        </p:spPr>
        <p:txBody>
          <a:bodyPr wrap="square" rtlCol="0">
            <a:spAutoFit/>
          </a:bodyPr>
          <a:lstStyle/>
          <a:p>
            <a:pPr algn="ctr"/>
            <a:r>
              <a:rPr lang="en-US" spc="2400" dirty="0">
                <a:latin typeface="Inter" panose="020B0502030000000004" pitchFamily="34" charset="0"/>
                <a:ea typeface="Inter" panose="020B0502030000000004" pitchFamily="34" charset="0"/>
              </a:rPr>
              <a:t> SHUTTER SPEED</a:t>
            </a:r>
          </a:p>
        </p:txBody>
      </p:sp>
    </p:spTree>
    <p:extLst>
      <p:ext uri="{BB962C8B-B14F-4D97-AF65-F5344CB8AC3E}">
        <p14:creationId xmlns:p14="http://schemas.microsoft.com/office/powerpoint/2010/main" val="16067875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654</TotalTime>
  <Words>2144</Words>
  <Application>Microsoft Office PowerPoint</Application>
  <PresentationFormat>Widescreen</PresentationFormat>
  <Paragraphs>96</Paragraphs>
  <Slides>10</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-apple-system</vt:lpstr>
      <vt:lpstr>Arial</vt:lpstr>
      <vt:lpstr>Calibri</vt:lpstr>
      <vt:lpstr>Calibri Light</vt:lpstr>
      <vt:lpstr>Inter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Christian Barte</dc:creator>
  <cp:lastModifiedBy>Christian Barte</cp:lastModifiedBy>
  <cp:revision>17</cp:revision>
  <dcterms:created xsi:type="dcterms:W3CDTF">2023-10-17T07:50:15Z</dcterms:created>
  <dcterms:modified xsi:type="dcterms:W3CDTF">2023-10-18T06:35:57Z</dcterms:modified>
</cp:coreProperties>
</file>

<file path=docProps/thumbnail.jpeg>
</file>